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notesSlides/notesSlide1.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43"/>
  </p:notesMasterIdLst>
  <p:handoutMasterIdLst>
    <p:handoutMasterId r:id="rId44"/>
  </p:handoutMasterIdLst>
  <p:sldIdLst>
    <p:sldId id="257" r:id="rId2"/>
    <p:sldId id="258" r:id="rId3"/>
    <p:sldId id="259" r:id="rId4"/>
    <p:sldId id="260" r:id="rId5"/>
    <p:sldId id="261" r:id="rId6"/>
    <p:sldId id="262" r:id="rId7"/>
    <p:sldId id="263" r:id="rId8"/>
    <p:sldId id="267" r:id="rId9"/>
    <p:sldId id="264" r:id="rId10"/>
    <p:sldId id="268" r:id="rId11"/>
    <p:sldId id="265" r:id="rId12"/>
    <p:sldId id="269" r:id="rId13"/>
    <p:sldId id="266" r:id="rId14"/>
    <p:sldId id="295" r:id="rId15"/>
    <p:sldId id="296" r:id="rId16"/>
    <p:sldId id="297" r:id="rId17"/>
    <p:sldId id="270" r:id="rId18"/>
    <p:sldId id="271" r:id="rId19"/>
    <p:sldId id="272" r:id="rId20"/>
    <p:sldId id="273" r:id="rId21"/>
    <p:sldId id="274" r:id="rId22"/>
    <p:sldId id="275" r:id="rId23"/>
    <p:sldId id="276" r:id="rId24"/>
    <p:sldId id="277" r:id="rId25"/>
    <p:sldId id="278" r:id="rId26"/>
    <p:sldId id="282" r:id="rId27"/>
    <p:sldId id="279" r:id="rId28"/>
    <p:sldId id="280" r:id="rId29"/>
    <p:sldId id="281"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2" d="100"/>
          <a:sy n="122" d="100"/>
        </p:scale>
        <p:origin x="-1314" y="-84"/>
      </p:cViewPr>
      <p:guideLst>
        <p:guide orient="horz" pos="2160"/>
        <p:guide pos="2880"/>
      </p:guideLst>
    </p:cSldViewPr>
  </p:slideViewPr>
  <p:notesTextViewPr>
    <p:cViewPr>
      <p:scale>
        <a:sx n="100" d="100"/>
        <a:sy n="100" d="100"/>
      </p:scale>
      <p:origin x="0" y="0"/>
    </p:cViewPr>
  </p:notesTextViewPr>
  <p:notesViewPr>
    <p:cSldViewPr>
      <p:cViewPr varScale="1">
        <p:scale>
          <a:sx n="63" d="100"/>
          <a:sy n="63" d="100"/>
        </p:scale>
        <p:origin x="-1992" y="-77"/>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B1CD25B-F8DB-4779-8F10-6C00F564E528}" type="datetimeFigureOut">
              <a:rPr lang="zh-CN" altLang="en-US" smtClean="0"/>
              <a:pPr/>
              <a:t>2018-4-27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34EA729-0D2B-4996-B13F-EB69522F2F21}"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58F718-1181-44D0-81F7-F773F6C9BDC2}" type="datetimeFigureOut">
              <a:rPr lang="zh-CN" altLang="en-US" smtClean="0"/>
              <a:pPr/>
              <a:t>2018-4-27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69B589-91D8-4D48-97CF-24AA554D965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302AFA62-DABB-4508-AB4D-4DA02630B4F6}" type="slidenum">
              <a:rPr lang="zh-CN" altLang="en-US" smtClean="0"/>
              <a:pPr>
                <a:defRPr/>
              </a:pPr>
              <a:t>1</a:t>
            </a:fld>
            <a:endParaRPr lang="en-US" altLang="zh-CN"/>
          </a:p>
        </p:txBody>
      </p:sp>
      <p:sp>
        <p:nvSpPr>
          <p:cNvPr id="5" name="日期占位符 4"/>
          <p:cNvSpPr>
            <a:spLocks noGrp="1"/>
          </p:cNvSpPr>
          <p:nvPr>
            <p:ph type="dt" idx="11"/>
          </p:nvPr>
        </p:nvSpPr>
        <p:spPr/>
        <p:txBody>
          <a:bodyPr/>
          <a:lstStyle/>
          <a:p>
            <a:pPr>
              <a:defRPr/>
            </a:pPr>
            <a:fld id="{490B4FE3-3133-4EDA-975D-16D9222C3173}" type="datetime1">
              <a:rPr lang="zh-CN" altLang="en-US" smtClean="0"/>
              <a:pPr>
                <a:defRPr/>
              </a:pPr>
              <a:t>2018-4-27</a:t>
            </a:fld>
            <a:endParaRPr lang="en-US" altLang="zh-CN"/>
          </a:p>
        </p:txBody>
      </p:sp>
      <p:sp>
        <p:nvSpPr>
          <p:cNvPr id="6" name="页脚占位符 5"/>
          <p:cNvSpPr>
            <a:spLocks noGrp="1"/>
          </p:cNvSpPr>
          <p:nvPr>
            <p:ph type="ftr" sz="quarter" idx="12"/>
          </p:nvPr>
        </p:nvSpPr>
        <p:spPr/>
        <p:txBody>
          <a:bodyPr/>
          <a:lstStyle/>
          <a:p>
            <a:pPr>
              <a:defRPr/>
            </a:pPr>
            <a:r>
              <a:rPr lang="en-US" altLang="zh-CN" smtClean="0"/>
              <a:t>Prof. Wu Yuanming</a:t>
            </a:r>
            <a:endParaRPr lang="en-US" altLang="zh-CN"/>
          </a:p>
        </p:txBody>
      </p:sp>
      <p:sp>
        <p:nvSpPr>
          <p:cNvPr id="7" name="页眉占位符 6"/>
          <p:cNvSpPr>
            <a:spLocks noGrp="1"/>
          </p:cNvSpPr>
          <p:nvPr>
            <p:ph type="hdr" sz="quarter" idx="13"/>
          </p:nvPr>
        </p:nvSpPr>
        <p:spPr/>
        <p:txBody>
          <a:bodyPr/>
          <a:lstStyle/>
          <a:p>
            <a:pPr>
              <a:defRPr/>
            </a:pPr>
            <a:r>
              <a:rPr lang="en-US" altLang="zh-CN" smtClean="0"/>
              <a:t>Wireless Sensor Networks</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4" name="Picture 6" descr="sb_xiaohui[1]"/>
          <p:cNvPicPr>
            <a:picLocks noChangeAspect="1" noChangeArrowheads="1"/>
          </p:cNvPicPr>
          <p:nvPr/>
        </p:nvPicPr>
        <p:blipFill>
          <a:blip r:embed="rId2" cstate="print">
            <a:clrChange>
              <a:clrFrom>
                <a:srgbClr val="F2F5F7"/>
              </a:clrFrom>
              <a:clrTo>
                <a:srgbClr val="F2F5F7">
                  <a:alpha val="0"/>
                </a:srgbClr>
              </a:clrTo>
            </a:clrChange>
          </a:blip>
          <a:srcRect/>
          <a:stretch>
            <a:fillRect/>
          </a:stretch>
        </p:blipFill>
        <p:spPr bwMode="auto">
          <a:xfrm>
            <a:off x="8572500" y="0"/>
            <a:ext cx="571500" cy="581025"/>
          </a:xfrm>
          <a:prstGeom prst="rect">
            <a:avLst/>
          </a:prstGeom>
          <a:noFill/>
          <a:ln w="9525">
            <a:noFill/>
            <a:miter lim="800000"/>
            <a:headEnd/>
            <a:tailEnd/>
          </a:ln>
        </p:spPr>
      </p:pic>
      <p:sp>
        <p:nvSpPr>
          <p:cNvPr id="5" name="Text Box 8"/>
          <p:cNvSpPr txBox="1">
            <a:spLocks noChangeArrowheads="1"/>
          </p:cNvSpPr>
          <p:nvPr/>
        </p:nvSpPr>
        <p:spPr bwMode="auto">
          <a:xfrm>
            <a:off x="2195736" y="6525344"/>
            <a:ext cx="4176713" cy="212725"/>
          </a:xfrm>
          <a:prstGeom prst="rect">
            <a:avLst/>
          </a:prstGeom>
          <a:noFill/>
          <a:ln>
            <a:noFill/>
          </a:ln>
          <a:extLst>
            <a:ext uri="{909E8E84-426E-40DD-AFC4-6F175D3DCCD1}"/>
            <a:ext uri="{91240B29-F687-4F45-9708-019B960494DF}"/>
          </a:extLst>
        </p:spPr>
        <p:txBody>
          <a:bodyPr lIns="0" tIns="0" rIns="0" bIns="0">
            <a:spAutoFit/>
          </a:bodyPr>
          <a:lstStyle>
            <a:lvl1pPr>
              <a:defRPr kumimoji="1" sz="2400" b="1">
                <a:solidFill>
                  <a:schemeClr val="tx1"/>
                </a:solidFill>
                <a:latin typeface="Arial Narrow" panose="020B0606020202030204" pitchFamily="34" charset="0"/>
                <a:ea typeface="宋体" panose="02010600030101010101" pitchFamily="2" charset="-122"/>
              </a:defRPr>
            </a:lvl1pPr>
            <a:lvl2pPr marL="742950" indent="-285750">
              <a:defRPr kumimoji="1" sz="2400" b="1">
                <a:solidFill>
                  <a:schemeClr val="tx1"/>
                </a:solidFill>
                <a:latin typeface="Arial Narrow" panose="020B0606020202030204" pitchFamily="34" charset="0"/>
                <a:ea typeface="宋体" panose="02010600030101010101" pitchFamily="2" charset="-122"/>
              </a:defRPr>
            </a:lvl2pPr>
            <a:lvl3pPr marL="1143000" indent="-228600">
              <a:defRPr kumimoji="1" sz="2400" b="1">
                <a:solidFill>
                  <a:schemeClr val="tx1"/>
                </a:solidFill>
                <a:latin typeface="Arial Narrow" panose="020B0606020202030204" pitchFamily="34" charset="0"/>
                <a:ea typeface="宋体" panose="02010600030101010101" pitchFamily="2" charset="-122"/>
              </a:defRPr>
            </a:lvl3pPr>
            <a:lvl4pPr marL="1600200" indent="-228600">
              <a:defRPr kumimoji="1" sz="2400" b="1">
                <a:solidFill>
                  <a:schemeClr val="tx1"/>
                </a:solidFill>
                <a:latin typeface="Arial Narrow" panose="020B0606020202030204" pitchFamily="34" charset="0"/>
                <a:ea typeface="宋体" panose="02010600030101010101" pitchFamily="2" charset="-122"/>
              </a:defRPr>
            </a:lvl4pPr>
            <a:lvl5pPr marL="2057400" indent="-228600">
              <a:defRPr kumimoji="1"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defRPr/>
            </a:pPr>
            <a:r>
              <a:rPr lang="en-US" altLang="zh-CN" sz="1400" dirty="0" smtClean="0">
                <a:ea typeface="华文行楷" panose="02010800040101010101" pitchFamily="2" charset="-122"/>
              </a:rPr>
              <a:t>University of Electronic Science and Technology of China</a:t>
            </a:r>
          </a:p>
        </p:txBody>
      </p:sp>
      <p:sp>
        <p:nvSpPr>
          <p:cNvPr id="6" name="Rectangle 9"/>
          <p:cNvSpPr>
            <a:spLocks noChangeArrowheads="1"/>
          </p:cNvSpPr>
          <p:nvPr/>
        </p:nvSpPr>
        <p:spPr bwMode="auto">
          <a:xfrm>
            <a:off x="35496" y="0"/>
            <a:ext cx="2271712" cy="336550"/>
          </a:xfrm>
          <a:prstGeom prst="rect">
            <a:avLst/>
          </a:prstGeom>
          <a:noFill/>
          <a:ln>
            <a:noFill/>
          </a:ln>
          <a:extLst>
            <a:ext uri="{909E8E84-426E-40DD-AFC4-6F175D3DCCD1}"/>
            <a:ext uri="{91240B29-F687-4F45-9708-019B960494DF}"/>
          </a:extLst>
        </p:spPr>
        <p:txBody>
          <a:bodyPr wrap="none">
            <a:spAutoFit/>
          </a:bodyPr>
          <a:lstStyle>
            <a:lvl1pPr>
              <a:defRPr kumimoji="1" sz="2400" b="1">
                <a:solidFill>
                  <a:schemeClr val="tx1"/>
                </a:solidFill>
                <a:latin typeface="Arial Narrow" panose="020B0606020202030204" pitchFamily="34" charset="0"/>
                <a:ea typeface="宋体" panose="02010600030101010101" pitchFamily="2" charset="-122"/>
              </a:defRPr>
            </a:lvl1pPr>
            <a:lvl2pPr marL="742950" indent="-285750">
              <a:defRPr kumimoji="1" sz="2400" b="1">
                <a:solidFill>
                  <a:schemeClr val="tx1"/>
                </a:solidFill>
                <a:latin typeface="Arial Narrow" panose="020B0606020202030204" pitchFamily="34" charset="0"/>
                <a:ea typeface="宋体" panose="02010600030101010101" pitchFamily="2" charset="-122"/>
              </a:defRPr>
            </a:lvl2pPr>
            <a:lvl3pPr marL="1143000" indent="-228600">
              <a:defRPr kumimoji="1" sz="2400" b="1">
                <a:solidFill>
                  <a:schemeClr val="tx1"/>
                </a:solidFill>
                <a:latin typeface="Arial Narrow" panose="020B0606020202030204" pitchFamily="34" charset="0"/>
                <a:ea typeface="宋体" panose="02010600030101010101" pitchFamily="2" charset="-122"/>
              </a:defRPr>
            </a:lvl3pPr>
            <a:lvl4pPr marL="1600200" indent="-228600">
              <a:defRPr kumimoji="1" sz="2400" b="1">
                <a:solidFill>
                  <a:schemeClr val="tx1"/>
                </a:solidFill>
                <a:latin typeface="Arial Narrow" panose="020B0606020202030204" pitchFamily="34" charset="0"/>
                <a:ea typeface="宋体" panose="02010600030101010101" pitchFamily="2" charset="-122"/>
              </a:defRPr>
            </a:lvl4pPr>
            <a:lvl5pPr marL="2057400" indent="-228600">
              <a:defRPr kumimoji="1"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600" dirty="0" smtClean="0">
                <a:ea typeface="华文行楷" panose="02010800040101010101" pitchFamily="2" charset="-122"/>
              </a:rPr>
              <a:t>Wireless Sensor Networks</a:t>
            </a:r>
          </a:p>
        </p:txBody>
      </p:sp>
      <p:sp>
        <p:nvSpPr>
          <p:cNvPr id="685059" name="Rectangle 3"/>
          <p:cNvSpPr>
            <a:spLocks noGrp="1" noChangeArrowheads="1"/>
          </p:cNvSpPr>
          <p:nvPr>
            <p:ph type="subTitle" idx="1"/>
          </p:nvPr>
        </p:nvSpPr>
        <p:spPr>
          <a:xfrm>
            <a:off x="1371600" y="3581400"/>
            <a:ext cx="6400800" cy="1981200"/>
          </a:xfrm>
        </p:spPr>
        <p:txBody>
          <a:bodyPr lIns="91440" tIns="45720" rIns="91440" bIns="45720"/>
          <a:lstStyle>
            <a:lvl1pPr marL="0" indent="0">
              <a:buFont typeface="Wingdings" pitchFamily="2" charset="2"/>
              <a:buNone/>
              <a:defRPr/>
            </a:lvl1pPr>
          </a:lstStyle>
          <a:p>
            <a:r>
              <a:rPr lang="zh-CN" altLang="en-US"/>
              <a:t>单击此处编辑母版副标题样式</a:t>
            </a:r>
          </a:p>
        </p:txBody>
      </p:sp>
      <p:sp>
        <p:nvSpPr>
          <p:cNvPr id="10" name="标题 9"/>
          <p:cNvSpPr>
            <a:spLocks noGrp="1"/>
          </p:cNvSpPr>
          <p:nvPr>
            <p:ph type="title"/>
          </p:nvPr>
        </p:nvSpPr>
        <p:spPr>
          <a:xfrm>
            <a:off x="685800" y="377478"/>
            <a:ext cx="7772400" cy="603250"/>
          </a:xfrm>
        </p:spPr>
        <p:txBody>
          <a:bodyPr/>
          <a:lstStyle/>
          <a:p>
            <a:r>
              <a:rPr lang="zh-CN" altLang="en-US" smtClean="0"/>
              <a:t>单击此处编辑母版标题样式</a:t>
            </a:r>
            <a:endParaRPr lang="zh-CN" altLang="en-US"/>
          </a:p>
        </p:txBody>
      </p:sp>
      <p:sp>
        <p:nvSpPr>
          <p:cNvPr id="8" name="Rectangle 4"/>
          <p:cNvSpPr>
            <a:spLocks noGrp="1" noChangeArrowheads="1"/>
          </p:cNvSpPr>
          <p:nvPr>
            <p:ph type="ftr" sz="quarter" idx="10"/>
          </p:nvPr>
        </p:nvSpPr>
        <p:spPr>
          <a:xfrm>
            <a:off x="7020272" y="6453336"/>
            <a:ext cx="2123728" cy="328612"/>
          </a:xfrm>
        </p:spPr>
        <p:txBody>
          <a:bodyPr/>
          <a:lstStyle>
            <a:lvl1pPr algn="r">
              <a:defRPr kumimoji="0" sz="1200">
                <a:solidFill>
                  <a:schemeClr val="tx2"/>
                </a:solidFill>
                <a:latin typeface="+mn-lt"/>
                <a:ea typeface="+mj-ea"/>
              </a:defRPr>
            </a:lvl1pPr>
          </a:lstStyle>
          <a:p>
            <a:pPr>
              <a:defRPr/>
            </a:pPr>
            <a:r>
              <a:rPr lang="en-US" altLang="zh-CN" dirty="0" smtClean="0"/>
              <a:t>Prof. Wu </a:t>
            </a:r>
            <a:r>
              <a:rPr lang="en-US" altLang="zh-CN" dirty="0" err="1" smtClean="0"/>
              <a:t>Yuanming</a:t>
            </a:r>
            <a:endParaRPr lang="en-US" altLang="zh-CN" dirty="0"/>
          </a:p>
        </p:txBody>
      </p:sp>
      <p:sp>
        <p:nvSpPr>
          <p:cNvPr id="9" name="Rectangle 5"/>
          <p:cNvSpPr>
            <a:spLocks noGrp="1" noChangeArrowheads="1"/>
          </p:cNvSpPr>
          <p:nvPr>
            <p:ph type="sldNum" sz="quarter" idx="11"/>
          </p:nvPr>
        </p:nvSpPr>
        <p:spPr/>
        <p:txBody>
          <a:bodyPr/>
          <a:lstStyle>
            <a:lvl1pPr>
              <a:defRPr smtClean="0"/>
            </a:lvl1pPr>
          </a:lstStyle>
          <a:p>
            <a:pPr>
              <a:defRPr/>
            </a:pPr>
            <a:fld id="{39ECD9E3-8608-4B36-A389-CB8276F8C506}" type="slidenum">
              <a:rPr lang="zh-CN" altLang="en-US"/>
              <a:pPr>
                <a:defRPr/>
              </a:pPr>
              <a:t>‹#›</a:t>
            </a:fld>
            <a:r>
              <a:rPr lang="en-US" altLang="zh-CN"/>
              <a:t>/85</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a:xfrm>
            <a:off x="7020272" y="6484764"/>
            <a:ext cx="1615480" cy="328612"/>
          </a:xfrm>
          <a:ln/>
        </p:spPr>
        <p:txBody>
          <a:bodyPr/>
          <a:lstStyle>
            <a:lvl1pPr>
              <a:defRPr/>
            </a:lvl1pPr>
          </a:lstStyle>
          <a:p>
            <a:pPr>
              <a:defRPr/>
            </a:pPr>
            <a:r>
              <a:rPr lang="en-US" altLang="zh-CN" dirty="0" smtClean="0"/>
              <a:t>Prof. Wu </a:t>
            </a:r>
            <a:r>
              <a:rPr lang="en-US" altLang="zh-CN" dirty="0" err="1" smtClean="0"/>
              <a:t>Yuanming</a:t>
            </a:r>
            <a:endParaRPr lang="en-US" altLang="zh-CN" dirty="0"/>
          </a:p>
        </p:txBody>
      </p:sp>
      <p:sp>
        <p:nvSpPr>
          <p:cNvPr id="5" name="Rectangle 5"/>
          <p:cNvSpPr>
            <a:spLocks noGrp="1" noChangeArrowheads="1"/>
          </p:cNvSpPr>
          <p:nvPr>
            <p:ph type="sldNum" sz="quarter" idx="11"/>
          </p:nvPr>
        </p:nvSpPr>
        <p:spPr>
          <a:ln/>
        </p:spPr>
        <p:txBody>
          <a:bodyPr/>
          <a:lstStyle>
            <a:lvl1pPr>
              <a:defRPr/>
            </a:lvl1pPr>
          </a:lstStyle>
          <a:p>
            <a:pPr>
              <a:defRPr/>
            </a:pPr>
            <a:fld id="{DD7C0804-68C1-436A-A467-D8FFE69BCFC1}" type="slidenum">
              <a:rPr lang="zh-CN" altLang="en-US"/>
              <a:pPr>
                <a:defRPr/>
              </a:pPr>
              <a:t>‹#›</a:t>
            </a:fld>
            <a:r>
              <a:rPr lang="en-US" altLang="zh-CN" dirty="0"/>
              <a:t>/85</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en-US" altLang="zh-CN" smtClean="0"/>
              <a:t>Prof. Wu Yuanming</a:t>
            </a:r>
            <a:endParaRPr lang="en-US" altLang="zh-CN"/>
          </a:p>
        </p:txBody>
      </p:sp>
      <p:sp>
        <p:nvSpPr>
          <p:cNvPr id="3" name="Rectangle 5"/>
          <p:cNvSpPr>
            <a:spLocks noGrp="1" noChangeArrowheads="1"/>
          </p:cNvSpPr>
          <p:nvPr>
            <p:ph type="sldNum" sz="quarter" idx="11"/>
          </p:nvPr>
        </p:nvSpPr>
        <p:spPr>
          <a:ln/>
        </p:spPr>
        <p:txBody>
          <a:bodyPr/>
          <a:lstStyle>
            <a:lvl1pPr>
              <a:defRPr/>
            </a:lvl1pPr>
          </a:lstStyle>
          <a:p>
            <a:pPr>
              <a:defRPr/>
            </a:pPr>
            <a:fld id="{6B7FF934-45ED-451E-AD08-64B80A43C753}" type="slidenum">
              <a:rPr lang="zh-CN" altLang="en-US"/>
              <a:pPr>
                <a:defRPr/>
              </a:pPr>
              <a:t>‹#›</a:t>
            </a:fld>
            <a:r>
              <a:rPr lang="en-US" altLang="zh-CN"/>
              <a:t>/85</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文本与内容">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468313" y="1052513"/>
            <a:ext cx="4038600" cy="54721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052513"/>
            <a:ext cx="4038600" cy="54721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ftr" sz="quarter" idx="10"/>
          </p:nvPr>
        </p:nvSpPr>
        <p:spPr>
          <a:ln/>
        </p:spPr>
        <p:txBody>
          <a:bodyPr/>
          <a:lstStyle>
            <a:lvl1pPr>
              <a:defRPr/>
            </a:lvl1pPr>
          </a:lstStyle>
          <a:p>
            <a:pPr>
              <a:defRPr/>
            </a:pPr>
            <a:r>
              <a:rPr lang="en-US" altLang="zh-CN" smtClean="0"/>
              <a:t>Prof. Wu Yuanming</a:t>
            </a:r>
            <a:endParaRPr lang="en-US" altLang="zh-CN"/>
          </a:p>
        </p:txBody>
      </p:sp>
      <p:sp>
        <p:nvSpPr>
          <p:cNvPr id="6" name="Rectangle 5"/>
          <p:cNvSpPr>
            <a:spLocks noGrp="1" noChangeArrowheads="1"/>
          </p:cNvSpPr>
          <p:nvPr>
            <p:ph type="sldNum" sz="quarter" idx="11"/>
          </p:nvPr>
        </p:nvSpPr>
        <p:spPr>
          <a:ln/>
        </p:spPr>
        <p:txBody>
          <a:bodyPr/>
          <a:lstStyle>
            <a:lvl1pPr>
              <a:defRPr/>
            </a:lvl1pPr>
          </a:lstStyle>
          <a:p>
            <a:pPr>
              <a:defRPr/>
            </a:pPr>
            <a:fld id="{9AD71F30-488A-4BAE-8298-30EE84A2BAAE}" type="slidenum">
              <a:rPr lang="zh-CN" altLang="en-US"/>
              <a:pPr>
                <a:defRPr/>
              </a:pPr>
              <a:t>‹#›</a:t>
            </a:fld>
            <a:r>
              <a:rPr lang="en-US" altLang="zh-CN" dirty="0"/>
              <a:t>/85</a:t>
            </a:r>
          </a:p>
        </p:txBody>
      </p:sp>
      <p:sp>
        <p:nvSpPr>
          <p:cNvPr id="7" name="标题 6"/>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68313" y="304800"/>
            <a:ext cx="8229600" cy="62198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ftr" sz="quarter" idx="10"/>
          </p:nvPr>
        </p:nvSpPr>
        <p:spPr>
          <a:xfrm>
            <a:off x="7020272" y="6484764"/>
            <a:ext cx="1615480" cy="328612"/>
          </a:xfrm>
          <a:ln/>
        </p:spPr>
        <p:txBody>
          <a:bodyPr/>
          <a:lstStyle>
            <a:lvl1pPr>
              <a:defRPr/>
            </a:lvl1pPr>
          </a:lstStyle>
          <a:p>
            <a:pPr>
              <a:defRPr/>
            </a:pPr>
            <a:r>
              <a:rPr lang="en-US" altLang="zh-CN" dirty="0" smtClean="0"/>
              <a:t>Prof. Wu </a:t>
            </a:r>
            <a:r>
              <a:rPr lang="en-US" altLang="zh-CN" dirty="0" err="1" smtClean="0"/>
              <a:t>Yuanming</a:t>
            </a:r>
            <a:endParaRPr lang="en-US" altLang="zh-CN" dirty="0"/>
          </a:p>
        </p:txBody>
      </p:sp>
      <p:sp>
        <p:nvSpPr>
          <p:cNvPr id="4" name="Rectangle 5"/>
          <p:cNvSpPr>
            <a:spLocks noGrp="1" noChangeArrowheads="1"/>
          </p:cNvSpPr>
          <p:nvPr>
            <p:ph type="sldNum" sz="quarter" idx="11"/>
          </p:nvPr>
        </p:nvSpPr>
        <p:spPr>
          <a:ln/>
        </p:spPr>
        <p:txBody>
          <a:bodyPr/>
          <a:lstStyle>
            <a:lvl1pPr>
              <a:defRPr/>
            </a:lvl1pPr>
          </a:lstStyle>
          <a:p>
            <a:fld id="{B8095744-772E-4861-B01E-F8B47D0775DC}" type="slidenum">
              <a:rPr lang="zh-CN" altLang="en-US"/>
              <a:pPr/>
              <a:t>‹#›</a:t>
            </a:fld>
            <a:r>
              <a:rPr lang="en-US" altLang="zh-CN"/>
              <a:t>/95</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85800" y="304800"/>
            <a:ext cx="7772400" cy="6032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 </a:t>
            </a:r>
          </a:p>
        </p:txBody>
      </p:sp>
      <p:sp>
        <p:nvSpPr>
          <p:cNvPr id="4099" name="Rectangle 3"/>
          <p:cNvSpPr>
            <a:spLocks noGrp="1" noChangeArrowheads="1"/>
          </p:cNvSpPr>
          <p:nvPr>
            <p:ph type="body" idx="1"/>
          </p:nvPr>
        </p:nvSpPr>
        <p:spPr bwMode="auto">
          <a:xfrm>
            <a:off x="468313" y="1052513"/>
            <a:ext cx="8229600" cy="5472112"/>
          </a:xfrm>
          <a:prstGeom prst="rect">
            <a:avLst/>
          </a:prstGeom>
          <a:noFill/>
          <a:ln w="9525">
            <a:noFill/>
            <a:miter lim="800000"/>
            <a:headEnd/>
            <a:tailEnd/>
          </a:ln>
        </p:spPr>
        <p:txBody>
          <a:bodyPr vert="horz" wrap="square" lIns="0" tIns="10800" rIns="0" bIns="1080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684036" name="Rectangle 4"/>
          <p:cNvSpPr>
            <a:spLocks noGrp="1" noChangeArrowheads="1"/>
          </p:cNvSpPr>
          <p:nvPr>
            <p:ph type="ftr" sz="quarter" idx="3"/>
          </p:nvPr>
        </p:nvSpPr>
        <p:spPr bwMode="auto">
          <a:xfrm>
            <a:off x="7020272" y="6529388"/>
            <a:ext cx="1615480" cy="3286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200">
                <a:solidFill>
                  <a:schemeClr val="tx2"/>
                </a:solidFill>
                <a:latin typeface="+mn-lt"/>
                <a:ea typeface="+mj-ea"/>
              </a:defRPr>
            </a:lvl1pPr>
          </a:lstStyle>
          <a:p>
            <a:pPr>
              <a:defRPr/>
            </a:pPr>
            <a:r>
              <a:rPr lang="en-US" altLang="zh-CN" dirty="0" smtClean="0"/>
              <a:t>Prof. Wu </a:t>
            </a:r>
            <a:r>
              <a:rPr lang="en-US" altLang="zh-CN" dirty="0" err="1" smtClean="0"/>
              <a:t>Yuanming</a:t>
            </a:r>
            <a:endParaRPr lang="en-US" altLang="zh-CN" dirty="0"/>
          </a:p>
        </p:txBody>
      </p:sp>
      <p:sp>
        <p:nvSpPr>
          <p:cNvPr id="684037" name="Rectangle 5"/>
          <p:cNvSpPr>
            <a:spLocks noGrp="1" noChangeArrowheads="1"/>
          </p:cNvSpPr>
          <p:nvPr>
            <p:ph type="sldNum" sz="quarter" idx="4"/>
          </p:nvPr>
        </p:nvSpPr>
        <p:spPr bwMode="auto">
          <a:xfrm>
            <a:off x="76200" y="6429375"/>
            <a:ext cx="923925" cy="352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600" smtClean="0">
                <a:solidFill>
                  <a:schemeClr val="tx2"/>
                </a:solidFill>
                <a:latin typeface="华文新魏" pitchFamily="2" charset="-122"/>
                <a:ea typeface="华文新魏" pitchFamily="2" charset="-122"/>
              </a:defRPr>
            </a:lvl1pPr>
          </a:lstStyle>
          <a:p>
            <a:pPr>
              <a:defRPr/>
            </a:pPr>
            <a:fld id="{1A63596A-E1CC-4D0B-A525-69ED6A02035C}" type="slidenum">
              <a:rPr lang="zh-CN" altLang="en-US"/>
              <a:pPr>
                <a:defRPr/>
              </a:pPr>
              <a:t>‹#›</a:t>
            </a:fld>
            <a:r>
              <a:rPr lang="en-US" altLang="zh-CN"/>
              <a:t>/85</a:t>
            </a:r>
          </a:p>
        </p:txBody>
      </p:sp>
      <p:pic>
        <p:nvPicPr>
          <p:cNvPr id="4102" name="Picture 6" descr="sb_xiaohui[1]"/>
          <p:cNvPicPr>
            <a:picLocks noChangeAspect="1" noChangeArrowheads="1"/>
          </p:cNvPicPr>
          <p:nvPr/>
        </p:nvPicPr>
        <p:blipFill>
          <a:blip r:embed="rId7" cstate="print">
            <a:clrChange>
              <a:clrFrom>
                <a:srgbClr val="F2F5F7"/>
              </a:clrFrom>
              <a:clrTo>
                <a:srgbClr val="F2F5F7">
                  <a:alpha val="0"/>
                </a:srgbClr>
              </a:clrTo>
            </a:clrChange>
          </a:blip>
          <a:srcRect/>
          <a:stretch>
            <a:fillRect/>
          </a:stretch>
        </p:blipFill>
        <p:spPr bwMode="auto">
          <a:xfrm>
            <a:off x="8572500" y="0"/>
            <a:ext cx="571500" cy="581025"/>
          </a:xfrm>
          <a:prstGeom prst="rect">
            <a:avLst/>
          </a:prstGeom>
          <a:noFill/>
          <a:ln w="9525">
            <a:noFill/>
            <a:miter lim="800000"/>
            <a:headEnd/>
            <a:tailEnd/>
          </a:ln>
        </p:spPr>
      </p:pic>
      <p:sp>
        <p:nvSpPr>
          <p:cNvPr id="1031" name="Text Box 8"/>
          <p:cNvSpPr txBox="1">
            <a:spLocks noChangeArrowheads="1"/>
          </p:cNvSpPr>
          <p:nvPr/>
        </p:nvSpPr>
        <p:spPr bwMode="auto">
          <a:xfrm>
            <a:off x="107504" y="0"/>
            <a:ext cx="2448074" cy="246221"/>
          </a:xfrm>
          <a:prstGeom prst="rect">
            <a:avLst/>
          </a:prstGeom>
          <a:noFill/>
          <a:ln>
            <a:noFill/>
          </a:ln>
          <a:extLst>
            <a:ext uri="{909E8E84-426E-40DD-AFC4-6F175D3DCCD1}"/>
            <a:ext uri="{91240B29-F687-4F45-9708-019B960494DF}"/>
          </a:extLst>
        </p:spPr>
        <p:txBody>
          <a:bodyPr wrap="square" lIns="0" tIns="0" rIns="0" bIns="0">
            <a:spAutoFit/>
          </a:bodyPr>
          <a:lstStyle>
            <a:lvl1pPr>
              <a:defRPr kumimoji="1" sz="2400" b="1">
                <a:solidFill>
                  <a:schemeClr val="tx1"/>
                </a:solidFill>
                <a:latin typeface="Arial Narrow" panose="020B0606020202030204" pitchFamily="34" charset="0"/>
                <a:ea typeface="宋体" panose="02010600030101010101" pitchFamily="2" charset="-122"/>
              </a:defRPr>
            </a:lvl1pPr>
            <a:lvl2pPr marL="742950" indent="-285750">
              <a:defRPr kumimoji="1" sz="2400" b="1">
                <a:solidFill>
                  <a:schemeClr val="tx1"/>
                </a:solidFill>
                <a:latin typeface="Arial Narrow" panose="020B0606020202030204" pitchFamily="34" charset="0"/>
                <a:ea typeface="宋体" panose="02010600030101010101" pitchFamily="2" charset="-122"/>
              </a:defRPr>
            </a:lvl2pPr>
            <a:lvl3pPr marL="1143000" indent="-228600">
              <a:defRPr kumimoji="1" sz="2400" b="1">
                <a:solidFill>
                  <a:schemeClr val="tx1"/>
                </a:solidFill>
                <a:latin typeface="Arial Narrow" panose="020B0606020202030204" pitchFamily="34" charset="0"/>
                <a:ea typeface="宋体" panose="02010600030101010101" pitchFamily="2" charset="-122"/>
              </a:defRPr>
            </a:lvl3pPr>
            <a:lvl4pPr marL="1600200" indent="-228600">
              <a:defRPr kumimoji="1" sz="2400" b="1">
                <a:solidFill>
                  <a:schemeClr val="tx1"/>
                </a:solidFill>
                <a:latin typeface="Arial Narrow" panose="020B0606020202030204" pitchFamily="34" charset="0"/>
                <a:ea typeface="宋体" panose="02010600030101010101" pitchFamily="2" charset="-122"/>
              </a:defRPr>
            </a:lvl4pPr>
            <a:lvl5pPr marL="2057400" indent="-228600">
              <a:defRPr kumimoji="1"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defRPr/>
            </a:pPr>
            <a:r>
              <a:rPr lang="en-US" altLang="zh-CN" sz="1600" dirty="0" smtClean="0">
                <a:ea typeface="华文行楷" panose="02010800040101010101" pitchFamily="2" charset="-122"/>
              </a:rPr>
              <a:t>Wireless Sensor  Networks</a:t>
            </a:r>
          </a:p>
        </p:txBody>
      </p:sp>
      <p:sp>
        <p:nvSpPr>
          <p:cNvPr id="1033" name="Rectangle 10"/>
          <p:cNvSpPr>
            <a:spLocks noChangeArrowheads="1"/>
          </p:cNvSpPr>
          <p:nvPr/>
        </p:nvSpPr>
        <p:spPr bwMode="auto">
          <a:xfrm>
            <a:off x="2771800" y="6550223"/>
            <a:ext cx="4320480" cy="307777"/>
          </a:xfrm>
          <a:prstGeom prst="rect">
            <a:avLst/>
          </a:prstGeom>
          <a:noFill/>
          <a:ln>
            <a:noFill/>
          </a:ln>
          <a:extLst>
            <a:ext uri="{909E8E84-426E-40DD-AFC4-6F175D3DCCD1}"/>
            <a:ext uri="{91240B29-F687-4F45-9708-019B960494DF}"/>
          </a:extLst>
        </p:spPr>
        <p:txBody>
          <a:bodyPr wrap="square">
            <a:spAutoFit/>
          </a:bodyPr>
          <a:lstStyle>
            <a:lvl1pPr>
              <a:defRPr kumimoji="1" sz="2400" b="1">
                <a:solidFill>
                  <a:schemeClr val="tx1"/>
                </a:solidFill>
                <a:latin typeface="Arial Narrow" panose="020B0606020202030204" pitchFamily="34" charset="0"/>
                <a:ea typeface="宋体" panose="02010600030101010101" pitchFamily="2" charset="-122"/>
              </a:defRPr>
            </a:lvl1pPr>
            <a:lvl2pPr marL="742950" indent="-285750">
              <a:defRPr kumimoji="1" sz="2400" b="1">
                <a:solidFill>
                  <a:schemeClr val="tx1"/>
                </a:solidFill>
                <a:latin typeface="Arial Narrow" panose="020B0606020202030204" pitchFamily="34" charset="0"/>
                <a:ea typeface="宋体" panose="02010600030101010101" pitchFamily="2" charset="-122"/>
              </a:defRPr>
            </a:lvl2pPr>
            <a:lvl3pPr marL="1143000" indent="-228600">
              <a:defRPr kumimoji="1" sz="2400" b="1">
                <a:solidFill>
                  <a:schemeClr val="tx1"/>
                </a:solidFill>
                <a:latin typeface="Arial Narrow" panose="020B0606020202030204" pitchFamily="34" charset="0"/>
                <a:ea typeface="宋体" panose="02010600030101010101" pitchFamily="2" charset="-122"/>
              </a:defRPr>
            </a:lvl3pPr>
            <a:lvl4pPr marL="1600200" indent="-228600">
              <a:defRPr kumimoji="1" sz="2400" b="1">
                <a:solidFill>
                  <a:schemeClr val="tx1"/>
                </a:solidFill>
                <a:latin typeface="Arial Narrow" panose="020B0606020202030204" pitchFamily="34" charset="0"/>
                <a:ea typeface="宋体" panose="02010600030101010101" pitchFamily="2" charset="-122"/>
              </a:defRPr>
            </a:lvl4pPr>
            <a:lvl5pPr marL="2057400" indent="-228600">
              <a:defRPr kumimoji="1"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400" dirty="0" smtClean="0">
                <a:ea typeface="华文行楷" panose="02010800040101010101" pitchFamily="2" charset="-122"/>
              </a:rPr>
              <a:t>University</a:t>
            </a:r>
            <a:r>
              <a:rPr lang="en-US" altLang="zh-CN" sz="1400" baseline="0" dirty="0" smtClean="0">
                <a:ea typeface="华文行楷" panose="02010800040101010101" pitchFamily="2" charset="-122"/>
              </a:rPr>
              <a:t> of Electronic Science and Technology of China</a:t>
            </a:r>
            <a:endParaRPr lang="en-US" altLang="zh-CN" sz="1400" dirty="0" smtClean="0">
              <a:ea typeface="华文行楷" panose="02010800040101010101" pitchFamily="2" charset="-122"/>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Lst>
  <p:hf hdr="0"/>
  <p:txStyles>
    <p:titleStyle>
      <a:lvl1pPr algn="ctr" rtl="0" eaLnBrk="0" fontAlgn="base" hangingPunct="0">
        <a:spcBef>
          <a:spcPct val="0"/>
        </a:spcBef>
        <a:spcAft>
          <a:spcPct val="0"/>
        </a:spcAft>
        <a:defRPr kumimoji="1" sz="2800" b="1">
          <a:solidFill>
            <a:schemeClr val="tx2"/>
          </a:solidFill>
          <a:latin typeface="+mj-lt"/>
          <a:ea typeface="+mj-ea"/>
          <a:cs typeface="+mj-cs"/>
        </a:defRPr>
      </a:lvl1pPr>
      <a:lvl2pPr algn="ctr" rtl="0" eaLnBrk="0" fontAlgn="base" hangingPunct="0">
        <a:spcBef>
          <a:spcPct val="0"/>
        </a:spcBef>
        <a:spcAft>
          <a:spcPct val="0"/>
        </a:spcAft>
        <a:defRPr kumimoji="1" sz="2800" b="1">
          <a:solidFill>
            <a:schemeClr val="tx2"/>
          </a:solidFill>
          <a:latin typeface="华文新魏" pitchFamily="2" charset="-122"/>
          <a:ea typeface="华文新魏" pitchFamily="2" charset="-122"/>
        </a:defRPr>
      </a:lvl2pPr>
      <a:lvl3pPr algn="ctr" rtl="0" eaLnBrk="0" fontAlgn="base" hangingPunct="0">
        <a:spcBef>
          <a:spcPct val="0"/>
        </a:spcBef>
        <a:spcAft>
          <a:spcPct val="0"/>
        </a:spcAft>
        <a:defRPr kumimoji="1" sz="2800" b="1">
          <a:solidFill>
            <a:schemeClr val="tx2"/>
          </a:solidFill>
          <a:latin typeface="华文新魏" pitchFamily="2" charset="-122"/>
          <a:ea typeface="华文新魏" pitchFamily="2" charset="-122"/>
        </a:defRPr>
      </a:lvl3pPr>
      <a:lvl4pPr algn="ctr" rtl="0" eaLnBrk="0" fontAlgn="base" hangingPunct="0">
        <a:spcBef>
          <a:spcPct val="0"/>
        </a:spcBef>
        <a:spcAft>
          <a:spcPct val="0"/>
        </a:spcAft>
        <a:defRPr kumimoji="1" sz="2800" b="1">
          <a:solidFill>
            <a:schemeClr val="tx2"/>
          </a:solidFill>
          <a:latin typeface="华文新魏" pitchFamily="2" charset="-122"/>
          <a:ea typeface="华文新魏" pitchFamily="2" charset="-122"/>
        </a:defRPr>
      </a:lvl4pPr>
      <a:lvl5pPr algn="ctr" rtl="0" eaLnBrk="0" fontAlgn="base" hangingPunct="0">
        <a:spcBef>
          <a:spcPct val="0"/>
        </a:spcBef>
        <a:spcAft>
          <a:spcPct val="0"/>
        </a:spcAft>
        <a:defRPr kumimoji="1" sz="2800" b="1">
          <a:solidFill>
            <a:schemeClr val="tx2"/>
          </a:solidFill>
          <a:latin typeface="华文新魏" pitchFamily="2" charset="-122"/>
          <a:ea typeface="华文新魏" pitchFamily="2" charset="-122"/>
        </a:defRPr>
      </a:lvl5pPr>
      <a:lvl6pPr marL="457200" algn="ctr" rtl="0" fontAlgn="base">
        <a:spcBef>
          <a:spcPct val="0"/>
        </a:spcBef>
        <a:spcAft>
          <a:spcPct val="0"/>
        </a:spcAft>
        <a:defRPr kumimoji="1" sz="2800" b="1">
          <a:solidFill>
            <a:schemeClr val="tx2"/>
          </a:solidFill>
          <a:latin typeface="华文新魏" pitchFamily="2" charset="-122"/>
          <a:ea typeface="华文新魏" pitchFamily="2" charset="-122"/>
        </a:defRPr>
      </a:lvl6pPr>
      <a:lvl7pPr marL="914400" algn="ctr" rtl="0" fontAlgn="base">
        <a:spcBef>
          <a:spcPct val="0"/>
        </a:spcBef>
        <a:spcAft>
          <a:spcPct val="0"/>
        </a:spcAft>
        <a:defRPr kumimoji="1" sz="2800" b="1">
          <a:solidFill>
            <a:schemeClr val="tx2"/>
          </a:solidFill>
          <a:latin typeface="华文新魏" pitchFamily="2" charset="-122"/>
          <a:ea typeface="华文新魏" pitchFamily="2" charset="-122"/>
        </a:defRPr>
      </a:lvl7pPr>
      <a:lvl8pPr marL="1371600" algn="ctr" rtl="0" fontAlgn="base">
        <a:spcBef>
          <a:spcPct val="0"/>
        </a:spcBef>
        <a:spcAft>
          <a:spcPct val="0"/>
        </a:spcAft>
        <a:defRPr kumimoji="1" sz="2800" b="1">
          <a:solidFill>
            <a:schemeClr val="tx2"/>
          </a:solidFill>
          <a:latin typeface="华文新魏" pitchFamily="2" charset="-122"/>
          <a:ea typeface="华文新魏" pitchFamily="2" charset="-122"/>
        </a:defRPr>
      </a:lvl8pPr>
      <a:lvl9pPr marL="1828800" algn="ctr" rtl="0" fontAlgn="base">
        <a:spcBef>
          <a:spcPct val="0"/>
        </a:spcBef>
        <a:spcAft>
          <a:spcPct val="0"/>
        </a:spcAft>
        <a:defRPr kumimoji="1" sz="2800" b="1">
          <a:solidFill>
            <a:schemeClr val="tx2"/>
          </a:solidFill>
          <a:latin typeface="华文新魏" pitchFamily="2" charset="-122"/>
          <a:ea typeface="华文新魏" pitchFamily="2" charset="-122"/>
        </a:defRPr>
      </a:lvl9pPr>
    </p:titleStyle>
    <p:bodyStyle>
      <a:lvl1pPr marL="342900" indent="-342900" algn="l" rtl="0" eaLnBrk="0" fontAlgn="base" hangingPunct="0">
        <a:lnSpc>
          <a:spcPct val="110000"/>
        </a:lnSpc>
        <a:spcBef>
          <a:spcPct val="10000"/>
        </a:spcBef>
        <a:spcAft>
          <a:spcPct val="0"/>
        </a:spcAft>
        <a:buClr>
          <a:srgbClr val="0000FF"/>
        </a:buClr>
        <a:buSzPct val="80000"/>
        <a:buFont typeface="Wingdings" pitchFamily="2" charset="2"/>
        <a:buChar char="®"/>
        <a:defRPr kumimoji="1" sz="2800" b="1">
          <a:solidFill>
            <a:schemeClr val="tx1"/>
          </a:solidFill>
          <a:latin typeface="+mn-lt"/>
          <a:ea typeface="+mn-ea"/>
          <a:cs typeface="+mn-cs"/>
        </a:defRPr>
      </a:lvl1pPr>
      <a:lvl2pPr marL="742950" indent="-285750" algn="l" rtl="0" eaLnBrk="0" fontAlgn="base" hangingPunct="0">
        <a:lnSpc>
          <a:spcPct val="110000"/>
        </a:lnSpc>
        <a:spcBef>
          <a:spcPct val="10000"/>
        </a:spcBef>
        <a:spcAft>
          <a:spcPct val="0"/>
        </a:spcAft>
        <a:buClr>
          <a:srgbClr val="CC0000"/>
        </a:buClr>
        <a:buSzPct val="70000"/>
        <a:buFont typeface="Wingdings" pitchFamily="2" charset="2"/>
        <a:buChar char="®"/>
        <a:defRPr kumimoji="1" sz="2800" b="1">
          <a:solidFill>
            <a:schemeClr val="tx1"/>
          </a:solidFill>
          <a:latin typeface="+mn-lt"/>
          <a:ea typeface="+mn-ea"/>
        </a:defRPr>
      </a:lvl2pPr>
      <a:lvl3pPr marL="1143000" indent="-228600" algn="l" rtl="0" eaLnBrk="0" fontAlgn="base" hangingPunct="0">
        <a:lnSpc>
          <a:spcPct val="110000"/>
        </a:lnSpc>
        <a:spcBef>
          <a:spcPct val="10000"/>
        </a:spcBef>
        <a:spcAft>
          <a:spcPct val="0"/>
        </a:spcAft>
        <a:buClr>
          <a:srgbClr val="009900"/>
        </a:buClr>
        <a:buSzPct val="60000"/>
        <a:buFont typeface="Wingdings" pitchFamily="2" charset="2"/>
        <a:buChar char="®"/>
        <a:defRPr kumimoji="1" sz="2400" b="1">
          <a:solidFill>
            <a:schemeClr val="tx1"/>
          </a:solidFill>
          <a:latin typeface="+mn-lt"/>
          <a:ea typeface="+mn-ea"/>
        </a:defRPr>
      </a:lvl3pPr>
      <a:lvl4pPr marL="1600200" indent="-228600" algn="l" rtl="0" eaLnBrk="0" fontAlgn="base" hangingPunct="0">
        <a:lnSpc>
          <a:spcPct val="110000"/>
        </a:lnSpc>
        <a:spcBef>
          <a:spcPct val="10000"/>
        </a:spcBef>
        <a:spcAft>
          <a:spcPct val="0"/>
        </a:spcAft>
        <a:buClr>
          <a:schemeClr val="hlink"/>
        </a:buClr>
        <a:buSzPct val="60000"/>
        <a:buFont typeface="Wingdings" pitchFamily="2" charset="2"/>
        <a:buChar char="l"/>
        <a:defRPr kumimoji="1" sz="2000" b="1">
          <a:solidFill>
            <a:schemeClr val="tx1"/>
          </a:solidFill>
          <a:latin typeface="+mn-lt"/>
          <a:ea typeface="+mn-ea"/>
        </a:defRPr>
      </a:lvl4pPr>
      <a:lvl5pPr marL="2057400" indent="-228600" algn="l" rtl="0" eaLnBrk="0" fontAlgn="base" hangingPunct="0">
        <a:lnSpc>
          <a:spcPct val="110000"/>
        </a:lnSpc>
        <a:spcBef>
          <a:spcPct val="10000"/>
        </a:spcBef>
        <a:spcAft>
          <a:spcPct val="0"/>
        </a:spcAft>
        <a:buClr>
          <a:schemeClr val="accent2"/>
        </a:buClr>
        <a:buSzPct val="55000"/>
        <a:buFont typeface="Wingdings" pitchFamily="2" charset="2"/>
        <a:buChar char="l"/>
        <a:defRPr kumimoji="1" sz="2000" b="1">
          <a:solidFill>
            <a:schemeClr val="tx1"/>
          </a:solidFill>
          <a:latin typeface="+mn-lt"/>
          <a:ea typeface="+mn-ea"/>
        </a:defRPr>
      </a:lvl5pPr>
      <a:lvl6pPr marL="2514600" indent="-228600" algn="l" rtl="0" fontAlgn="base">
        <a:lnSpc>
          <a:spcPct val="110000"/>
        </a:lnSpc>
        <a:spcBef>
          <a:spcPct val="10000"/>
        </a:spcBef>
        <a:spcAft>
          <a:spcPct val="0"/>
        </a:spcAft>
        <a:buClr>
          <a:schemeClr val="accent2"/>
        </a:buClr>
        <a:buSzPct val="55000"/>
        <a:buFont typeface="Wingdings" pitchFamily="2" charset="2"/>
        <a:buChar char="l"/>
        <a:defRPr kumimoji="1" sz="2000" b="1">
          <a:solidFill>
            <a:schemeClr val="tx1"/>
          </a:solidFill>
          <a:latin typeface="+mn-lt"/>
          <a:ea typeface="+mn-ea"/>
        </a:defRPr>
      </a:lvl6pPr>
      <a:lvl7pPr marL="2971800" indent="-228600" algn="l" rtl="0" fontAlgn="base">
        <a:lnSpc>
          <a:spcPct val="110000"/>
        </a:lnSpc>
        <a:spcBef>
          <a:spcPct val="10000"/>
        </a:spcBef>
        <a:spcAft>
          <a:spcPct val="0"/>
        </a:spcAft>
        <a:buClr>
          <a:schemeClr val="accent2"/>
        </a:buClr>
        <a:buSzPct val="55000"/>
        <a:buFont typeface="Wingdings" pitchFamily="2" charset="2"/>
        <a:buChar char="l"/>
        <a:defRPr kumimoji="1" sz="2000" b="1">
          <a:solidFill>
            <a:schemeClr val="tx1"/>
          </a:solidFill>
          <a:latin typeface="+mn-lt"/>
          <a:ea typeface="+mn-ea"/>
        </a:defRPr>
      </a:lvl7pPr>
      <a:lvl8pPr marL="3429000" indent="-228600" algn="l" rtl="0" fontAlgn="base">
        <a:lnSpc>
          <a:spcPct val="110000"/>
        </a:lnSpc>
        <a:spcBef>
          <a:spcPct val="10000"/>
        </a:spcBef>
        <a:spcAft>
          <a:spcPct val="0"/>
        </a:spcAft>
        <a:buClr>
          <a:schemeClr val="accent2"/>
        </a:buClr>
        <a:buSzPct val="55000"/>
        <a:buFont typeface="Wingdings" pitchFamily="2" charset="2"/>
        <a:buChar char="l"/>
        <a:defRPr kumimoji="1" sz="2000" b="1">
          <a:solidFill>
            <a:schemeClr val="tx1"/>
          </a:solidFill>
          <a:latin typeface="+mn-lt"/>
          <a:ea typeface="+mn-ea"/>
        </a:defRPr>
      </a:lvl8pPr>
      <a:lvl9pPr marL="3886200" indent="-228600" algn="l" rtl="0" fontAlgn="base">
        <a:lnSpc>
          <a:spcPct val="110000"/>
        </a:lnSpc>
        <a:spcBef>
          <a:spcPct val="10000"/>
        </a:spcBef>
        <a:spcAft>
          <a:spcPct val="0"/>
        </a:spcAft>
        <a:buClr>
          <a:schemeClr val="accent2"/>
        </a:buClr>
        <a:buSzPct val="55000"/>
        <a:buFont typeface="Wingdings" pitchFamily="2" charset="2"/>
        <a:buChar char="l"/>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oleObject" Target="../embeddings/oleObject8.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灯片编号占位符 5"/>
          <p:cNvSpPr>
            <a:spLocks noGrp="1"/>
          </p:cNvSpPr>
          <p:nvPr>
            <p:ph type="sldNum" sz="quarter" idx="11"/>
          </p:nvPr>
        </p:nvSpPr>
        <p:spPr>
          <a:noFill/>
        </p:spPr>
        <p:txBody>
          <a:bodyPr/>
          <a:lstStyle/>
          <a:p>
            <a:fld id="{6F33311D-F1DB-4AFB-AC1C-A4AB1BAF8EBC}" type="slidenum">
              <a:rPr lang="zh-CN" altLang="en-US"/>
              <a:pPr/>
              <a:t>1</a:t>
            </a:fld>
            <a:r>
              <a:rPr lang="en-US" altLang="zh-CN" dirty="0" smtClean="0"/>
              <a:t>/56</a:t>
            </a:r>
            <a:endParaRPr lang="en-US" altLang="zh-CN" dirty="0"/>
          </a:p>
        </p:txBody>
      </p:sp>
      <p:sp>
        <p:nvSpPr>
          <p:cNvPr id="5" name="页脚占位符 4"/>
          <p:cNvSpPr>
            <a:spLocks noGrp="1"/>
          </p:cNvSpPr>
          <p:nvPr>
            <p:ph type="ftr" sz="quarter" idx="10"/>
          </p:nvPr>
        </p:nvSpPr>
        <p:spPr>
          <a:xfrm>
            <a:off x="6804248" y="6453188"/>
            <a:ext cx="2263552" cy="328612"/>
          </a:xfrm>
        </p:spPr>
        <p:txBody>
          <a:bodyPr/>
          <a:lstStyle/>
          <a:p>
            <a:pPr>
              <a:defRPr/>
            </a:pPr>
            <a:r>
              <a:rPr lang="en-US" altLang="zh-CN" dirty="0" smtClean="0"/>
              <a:t>Prof. Wu </a:t>
            </a:r>
            <a:r>
              <a:rPr lang="en-US" altLang="zh-CN" dirty="0" err="1" smtClean="0"/>
              <a:t>Yuanming</a:t>
            </a:r>
            <a:endParaRPr lang="en-US" altLang="zh-CN" dirty="0"/>
          </a:p>
        </p:txBody>
      </p:sp>
      <p:sp>
        <p:nvSpPr>
          <p:cNvPr id="6" name="标题 5"/>
          <p:cNvSpPr>
            <a:spLocks noGrp="1"/>
          </p:cNvSpPr>
          <p:nvPr>
            <p:ph type="title"/>
          </p:nvPr>
        </p:nvSpPr>
        <p:spPr/>
        <p:txBody>
          <a:bodyPr/>
          <a:lstStyle/>
          <a:p>
            <a:r>
              <a:rPr lang="zh-CN" altLang="en-US" dirty="0" smtClean="0">
                <a:solidFill>
                  <a:srgbClr val="FF0000"/>
                </a:solidFill>
              </a:rPr>
              <a:t>第</a:t>
            </a:r>
            <a:r>
              <a:rPr lang="en-US" altLang="zh-CN" dirty="0" smtClean="0">
                <a:solidFill>
                  <a:srgbClr val="FF0000"/>
                </a:solidFill>
              </a:rPr>
              <a:t>15</a:t>
            </a:r>
            <a:r>
              <a:rPr lang="zh-CN" altLang="en-US" dirty="0" smtClean="0">
                <a:solidFill>
                  <a:srgbClr val="FF0000"/>
                </a:solidFill>
              </a:rPr>
              <a:t>讲   </a:t>
            </a:r>
            <a:r>
              <a:rPr lang="en-US" altLang="zh-CN" dirty="0" smtClean="0">
                <a:solidFill>
                  <a:srgbClr val="FF0000"/>
                </a:solidFill>
              </a:rPr>
              <a:t>WSN</a:t>
            </a:r>
            <a:r>
              <a:rPr lang="zh-CN" altLang="en-US" smtClean="0">
                <a:solidFill>
                  <a:srgbClr val="FF0000"/>
                </a:solidFill>
              </a:rPr>
              <a:t>的安全技术</a:t>
            </a:r>
            <a:endParaRPr lang="zh-CN" altLang="en-US" dirty="0">
              <a:solidFill>
                <a:srgbClr val="FF0000"/>
              </a:solidFill>
            </a:endParaRPr>
          </a:p>
        </p:txBody>
      </p:sp>
      <p:sp>
        <p:nvSpPr>
          <p:cNvPr id="8" name="TextBox 7"/>
          <p:cNvSpPr txBox="1"/>
          <p:nvPr/>
        </p:nvSpPr>
        <p:spPr>
          <a:xfrm>
            <a:off x="2051720" y="2276872"/>
            <a:ext cx="5616624" cy="2677656"/>
          </a:xfrm>
          <a:prstGeom prst="rect">
            <a:avLst/>
          </a:prstGeom>
          <a:noFill/>
        </p:spPr>
        <p:txBody>
          <a:bodyPr wrap="square" rtlCol="0">
            <a:spAutoFit/>
          </a:bodyPr>
          <a:lstStyle/>
          <a:p>
            <a:r>
              <a:rPr lang="zh-CN" altLang="en-US" sz="2400" dirty="0" smtClean="0">
                <a:solidFill>
                  <a:srgbClr val="0000CC"/>
                </a:solidFill>
              </a:rPr>
              <a:t>内容：</a:t>
            </a:r>
            <a:endParaRPr lang="en-US" altLang="zh-CN" sz="2400" dirty="0" smtClean="0">
              <a:solidFill>
                <a:srgbClr val="0000CC"/>
              </a:solidFill>
            </a:endParaRPr>
          </a:p>
          <a:p>
            <a:r>
              <a:rPr lang="en-US" altLang="zh-CN" sz="2400" dirty="0" smtClean="0">
                <a:solidFill>
                  <a:srgbClr val="0000CC"/>
                </a:solidFill>
              </a:rPr>
              <a:t>            </a:t>
            </a:r>
            <a:r>
              <a:rPr lang="en-US" altLang="zh-CN" sz="2400" dirty="0" smtClean="0"/>
              <a:t>1.</a:t>
            </a:r>
            <a:r>
              <a:rPr lang="zh-CN" altLang="en-US" sz="2400" dirty="0" smtClean="0"/>
              <a:t>数据加密概念</a:t>
            </a:r>
            <a:endParaRPr lang="en-US" altLang="zh-CN" sz="2400" dirty="0" smtClean="0"/>
          </a:p>
          <a:p>
            <a:r>
              <a:rPr lang="en-US" altLang="zh-CN" sz="2400" dirty="0" smtClean="0"/>
              <a:t>            2. </a:t>
            </a:r>
            <a:r>
              <a:rPr lang="zh-CN" altLang="en-US" sz="2400" dirty="0" smtClean="0"/>
              <a:t>简单数据加密技术</a:t>
            </a:r>
            <a:endParaRPr lang="en-US" altLang="zh-CN" sz="2400" dirty="0" smtClean="0"/>
          </a:p>
          <a:p>
            <a:r>
              <a:rPr lang="en-US" altLang="zh-CN" sz="2400" dirty="0" smtClean="0"/>
              <a:t>            3. </a:t>
            </a:r>
            <a:r>
              <a:rPr lang="zh-CN" altLang="en-US" sz="2400" dirty="0" smtClean="0"/>
              <a:t>对称密钥与非对称密钥</a:t>
            </a:r>
            <a:endParaRPr lang="en-US" altLang="zh-CN" sz="2400" dirty="0" smtClean="0"/>
          </a:p>
          <a:p>
            <a:r>
              <a:rPr lang="en-US" altLang="zh-CN" sz="2400" dirty="0" smtClean="0"/>
              <a:t>            4.AES128</a:t>
            </a:r>
          </a:p>
          <a:p>
            <a:r>
              <a:rPr lang="en-US" altLang="zh-CN" sz="2400" dirty="0" smtClean="0"/>
              <a:t>            5.</a:t>
            </a:r>
            <a:r>
              <a:rPr lang="zh-CN" altLang="en-US" sz="2400" dirty="0" smtClean="0"/>
              <a:t>攻击的行为分析</a:t>
            </a:r>
            <a:endParaRPr lang="en-US" altLang="zh-CN" sz="2400" dirty="0" smtClean="0"/>
          </a:p>
          <a:p>
            <a:r>
              <a:rPr lang="en-US" altLang="zh-CN" sz="2400" dirty="0" smtClean="0"/>
              <a:t>            6.</a:t>
            </a:r>
            <a:r>
              <a:rPr lang="zh-CN" altLang="en-US" sz="2400" dirty="0" smtClean="0"/>
              <a:t>攻击的检测与防御</a:t>
            </a:r>
            <a:endParaRPr lang="zh-CN" alt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10</a:t>
            </a:fld>
            <a:r>
              <a:rPr lang="en-US" altLang="zh-CN" dirty="0" smtClean="0"/>
              <a:t>/56</a:t>
            </a:r>
            <a:endParaRPr lang="en-US" altLang="zh-CN" dirty="0"/>
          </a:p>
        </p:txBody>
      </p:sp>
      <p:pic>
        <p:nvPicPr>
          <p:cNvPr id="15362" name="Picture 2"/>
          <p:cNvPicPr>
            <a:picLocks noChangeAspect="1" noChangeArrowheads="1"/>
          </p:cNvPicPr>
          <p:nvPr/>
        </p:nvPicPr>
        <p:blipFill>
          <a:blip r:embed="rId2" cstate="print"/>
          <a:srcRect/>
          <a:stretch>
            <a:fillRect/>
          </a:stretch>
        </p:blipFill>
        <p:spPr bwMode="auto">
          <a:xfrm rot="-5400000">
            <a:off x="2573580" y="711404"/>
            <a:ext cx="3563888" cy="6335800"/>
          </a:xfrm>
          <a:prstGeom prst="rect">
            <a:avLst/>
          </a:prstGeom>
          <a:noFill/>
          <a:ln w="9525">
            <a:noFill/>
            <a:miter lim="800000"/>
            <a:headEnd/>
            <a:tailEnd/>
          </a:ln>
        </p:spPr>
      </p:pic>
      <p:sp>
        <p:nvSpPr>
          <p:cNvPr id="5" name="矩形 4"/>
          <p:cNvSpPr/>
          <p:nvPr/>
        </p:nvSpPr>
        <p:spPr>
          <a:xfrm>
            <a:off x="2195736" y="476672"/>
            <a:ext cx="4752528" cy="461665"/>
          </a:xfrm>
          <a:prstGeom prst="rect">
            <a:avLst/>
          </a:prstGeom>
        </p:spPr>
        <p:txBody>
          <a:bodyPr wrap="square">
            <a:spAutoFit/>
          </a:bodyPr>
          <a:lstStyle/>
          <a:p>
            <a:r>
              <a:rPr lang="en-US" altLang="zh-CN" sz="2400" dirty="0" smtClean="0">
                <a:solidFill>
                  <a:srgbClr val="FF0000"/>
                </a:solidFill>
              </a:rPr>
              <a:t>15.3 </a:t>
            </a:r>
            <a:r>
              <a:rPr lang="zh-CN" altLang="en-US" sz="2400" dirty="0" smtClean="0">
                <a:solidFill>
                  <a:srgbClr val="FF0000"/>
                </a:solidFill>
              </a:rPr>
              <a:t>对称与非对称密钥（续）</a:t>
            </a:r>
            <a:endParaRPr lang="en-US" altLang="zh-CN" sz="2400" dirty="0" smtClean="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11</a:t>
            </a:fld>
            <a:r>
              <a:rPr lang="en-US" altLang="zh-CN" dirty="0" smtClean="0"/>
              <a:t>/56</a:t>
            </a:r>
            <a:endParaRPr lang="en-US" altLang="zh-CN" dirty="0"/>
          </a:p>
        </p:txBody>
      </p:sp>
      <p:sp>
        <p:nvSpPr>
          <p:cNvPr id="4" name="TextBox 3"/>
          <p:cNvSpPr txBox="1"/>
          <p:nvPr/>
        </p:nvSpPr>
        <p:spPr>
          <a:xfrm>
            <a:off x="395536" y="548680"/>
            <a:ext cx="8280920" cy="6001643"/>
          </a:xfrm>
          <a:prstGeom prst="rect">
            <a:avLst/>
          </a:prstGeom>
          <a:noFill/>
        </p:spPr>
        <p:txBody>
          <a:bodyPr wrap="square" rtlCol="0">
            <a:spAutoFit/>
          </a:bodyPr>
          <a:lstStyle/>
          <a:p>
            <a:r>
              <a:rPr lang="zh-CN" altLang="en-US" sz="2400" dirty="0" smtClean="0">
                <a:solidFill>
                  <a:srgbClr val="0000CC"/>
                </a:solidFill>
              </a:rPr>
              <a:t>算法存在的问题</a:t>
            </a:r>
            <a:r>
              <a:rPr lang="en-US" altLang="zh-CN" sz="2400" dirty="0" smtClean="0">
                <a:solidFill>
                  <a:srgbClr val="0000CC"/>
                </a:solidFill>
              </a:rPr>
              <a:t>--</a:t>
            </a:r>
            <a:r>
              <a:rPr lang="zh-CN" altLang="en-US" sz="2400" dirty="0" smtClean="0">
                <a:solidFill>
                  <a:srgbClr val="0000CC"/>
                </a:solidFill>
              </a:rPr>
              <a:t>中间人攻击</a:t>
            </a:r>
            <a:r>
              <a:rPr lang="zh-CN" altLang="en-US" dirty="0" smtClean="0"/>
              <a:t>（</a:t>
            </a:r>
            <a:r>
              <a:rPr lang="en-US" altLang="zh-CN" dirty="0" smtClean="0"/>
              <a:t>man-in-the-middle attack)</a:t>
            </a:r>
          </a:p>
          <a:p>
            <a:r>
              <a:rPr lang="zh-CN" altLang="en-US" dirty="0" smtClean="0"/>
              <a:t>中间人</a:t>
            </a:r>
            <a:r>
              <a:rPr lang="en-US" altLang="zh-CN" dirty="0" smtClean="0"/>
              <a:t>Tom</a:t>
            </a:r>
            <a:r>
              <a:rPr lang="zh-CN" altLang="en-US" dirty="0" smtClean="0"/>
              <a:t>监听</a:t>
            </a:r>
            <a:r>
              <a:rPr lang="en-US" altLang="zh-CN" dirty="0" smtClean="0"/>
              <a:t>Alice</a:t>
            </a:r>
            <a:r>
              <a:rPr lang="zh-CN" altLang="en-US" dirty="0" smtClean="0"/>
              <a:t>与</a:t>
            </a:r>
            <a:r>
              <a:rPr lang="en-US" altLang="zh-CN" dirty="0" smtClean="0"/>
              <a:t>Bob</a:t>
            </a:r>
            <a:r>
              <a:rPr lang="zh-CN" altLang="en-US" dirty="0" smtClean="0"/>
              <a:t>的通信</a:t>
            </a:r>
            <a:r>
              <a:rPr lang="en-US" altLang="zh-CN" dirty="0" smtClean="0"/>
              <a:t>:</a:t>
            </a:r>
          </a:p>
          <a:p>
            <a:r>
              <a:rPr lang="zh-CN" altLang="en-US" dirty="0" smtClean="0"/>
              <a:t>（</a:t>
            </a:r>
            <a:r>
              <a:rPr lang="en-US" altLang="zh-CN" dirty="0" smtClean="0"/>
              <a:t>1</a:t>
            </a:r>
            <a:r>
              <a:rPr lang="zh-CN" altLang="en-US" dirty="0" smtClean="0"/>
              <a:t>）</a:t>
            </a:r>
            <a:r>
              <a:rPr lang="en-US" altLang="zh-CN" dirty="0" smtClean="0"/>
              <a:t>Alice</a:t>
            </a:r>
            <a:r>
              <a:rPr lang="zh-CN" altLang="en-US" dirty="0" smtClean="0"/>
              <a:t>不知道</a:t>
            </a:r>
            <a:r>
              <a:rPr lang="en-US" altLang="zh-CN" dirty="0" smtClean="0"/>
              <a:t>Tom</a:t>
            </a:r>
            <a:r>
              <a:rPr lang="zh-CN" altLang="en-US" dirty="0" smtClean="0"/>
              <a:t>在监听，</a:t>
            </a:r>
            <a:r>
              <a:rPr lang="en-US" altLang="zh-CN" dirty="0" smtClean="0"/>
              <a:t>Tom</a:t>
            </a:r>
            <a:r>
              <a:rPr lang="zh-CN" altLang="en-US" dirty="0" smtClean="0"/>
              <a:t>获得了</a:t>
            </a:r>
            <a:r>
              <a:rPr lang="en-US" altLang="zh-CN" dirty="0" smtClean="0"/>
              <a:t>Alice</a:t>
            </a:r>
            <a:r>
              <a:rPr lang="zh-CN" altLang="en-US" dirty="0" smtClean="0"/>
              <a:t>发给</a:t>
            </a:r>
            <a:r>
              <a:rPr lang="en-US" altLang="zh-CN" dirty="0" smtClean="0"/>
              <a:t>Bob</a:t>
            </a:r>
            <a:r>
              <a:rPr lang="zh-CN" altLang="en-US" dirty="0" smtClean="0"/>
              <a:t>的</a:t>
            </a:r>
            <a:r>
              <a:rPr lang="en-US" altLang="zh-CN" dirty="0" smtClean="0"/>
              <a:t>n</a:t>
            </a:r>
            <a:r>
              <a:rPr lang="zh-CN" altLang="en-US" dirty="0" smtClean="0"/>
              <a:t>和</a:t>
            </a:r>
            <a:r>
              <a:rPr lang="en-US" altLang="zh-CN" dirty="0" smtClean="0"/>
              <a:t>g</a:t>
            </a:r>
            <a:r>
              <a:rPr lang="zh-CN" altLang="en-US" dirty="0" smtClean="0"/>
              <a:t>，将其转发给</a:t>
            </a:r>
            <a:r>
              <a:rPr lang="en-US" altLang="zh-CN" dirty="0" smtClean="0"/>
              <a:t>Bob</a:t>
            </a:r>
            <a:r>
              <a:rPr lang="zh-CN" altLang="en-US" dirty="0" smtClean="0"/>
              <a:t>；</a:t>
            </a:r>
            <a:endParaRPr lang="en-US" altLang="zh-CN" dirty="0" smtClean="0"/>
          </a:p>
          <a:p>
            <a:r>
              <a:rPr lang="zh-CN" altLang="en-US" dirty="0" smtClean="0"/>
              <a:t>（</a:t>
            </a:r>
            <a:r>
              <a:rPr lang="en-US" altLang="zh-CN" dirty="0" smtClean="0"/>
              <a:t>2</a:t>
            </a:r>
            <a:r>
              <a:rPr lang="zh-CN" altLang="en-US" dirty="0" smtClean="0"/>
              <a:t>）假设</a:t>
            </a:r>
            <a:r>
              <a:rPr lang="en-US" altLang="zh-CN" dirty="0" smtClean="0"/>
              <a:t>Alice</a:t>
            </a:r>
            <a:r>
              <a:rPr lang="zh-CN" altLang="en-US" dirty="0" smtClean="0"/>
              <a:t>、</a:t>
            </a:r>
            <a:r>
              <a:rPr lang="en-US" altLang="zh-CN" dirty="0" smtClean="0"/>
              <a:t>Tom</a:t>
            </a:r>
            <a:r>
              <a:rPr lang="zh-CN" altLang="en-US" dirty="0" smtClean="0"/>
              <a:t>和</a:t>
            </a:r>
            <a:r>
              <a:rPr lang="en-US" altLang="zh-CN" dirty="0" smtClean="0"/>
              <a:t>Bob</a:t>
            </a:r>
            <a:r>
              <a:rPr lang="zh-CN" altLang="en-US" dirty="0" smtClean="0"/>
              <a:t>各自选择的随机数分别是：</a:t>
            </a:r>
            <a:endParaRPr lang="en-US" altLang="zh-CN" dirty="0" smtClean="0"/>
          </a:p>
          <a:p>
            <a:r>
              <a:rPr lang="en-US" altLang="zh-CN" dirty="0" smtClean="0"/>
              <a:t>            Alice: x=3</a:t>
            </a:r>
          </a:p>
          <a:p>
            <a:r>
              <a:rPr lang="en-US" altLang="zh-CN" dirty="0" smtClean="0"/>
              <a:t>            Tom: x=8, y=6</a:t>
            </a:r>
          </a:p>
          <a:p>
            <a:r>
              <a:rPr lang="en-US" altLang="zh-CN" dirty="0" smtClean="0"/>
              <a:t>            Bob: y=9</a:t>
            </a:r>
          </a:p>
          <a:p>
            <a:r>
              <a:rPr lang="zh-CN" altLang="en-US" dirty="0" smtClean="0"/>
              <a:t>（</a:t>
            </a:r>
            <a:r>
              <a:rPr lang="en-US" altLang="zh-CN" dirty="0" smtClean="0"/>
              <a:t>3</a:t>
            </a:r>
            <a:r>
              <a:rPr lang="zh-CN" altLang="en-US" dirty="0" smtClean="0"/>
              <a:t>）他们各自计算</a:t>
            </a:r>
            <a:r>
              <a:rPr lang="en-US" altLang="zh-CN" dirty="0" smtClean="0"/>
              <a:t>A</a:t>
            </a:r>
            <a:r>
              <a:rPr lang="zh-CN" altLang="en-US" dirty="0" smtClean="0"/>
              <a:t>、</a:t>
            </a:r>
            <a:r>
              <a:rPr lang="en-US" altLang="zh-CN" dirty="0" smtClean="0"/>
              <a:t>B</a:t>
            </a:r>
            <a:r>
              <a:rPr lang="zh-CN" altLang="en-US" dirty="0" smtClean="0"/>
              <a:t>：</a:t>
            </a:r>
            <a:endParaRPr lang="en-US" altLang="zh-CN" dirty="0" smtClean="0"/>
          </a:p>
          <a:p>
            <a:r>
              <a:rPr lang="en-US" altLang="zh-CN" dirty="0" smtClean="0"/>
              <a:t>            Alice: A=</a:t>
            </a:r>
            <a:r>
              <a:rPr lang="en-US" altLang="zh-CN" dirty="0" err="1" smtClean="0"/>
              <a:t>g</a:t>
            </a:r>
            <a:r>
              <a:rPr lang="en-US" altLang="zh-CN" baseline="30000" dirty="0" err="1" smtClean="0"/>
              <a:t>x</a:t>
            </a:r>
            <a:r>
              <a:rPr lang="en-US" altLang="zh-CN" dirty="0" smtClean="0"/>
              <a:t> mod n =7</a:t>
            </a:r>
            <a:r>
              <a:rPr lang="en-US" altLang="zh-CN" baseline="30000" dirty="0" smtClean="0"/>
              <a:t>3</a:t>
            </a:r>
            <a:r>
              <a:rPr lang="en-US" altLang="zh-CN" dirty="0" smtClean="0"/>
              <a:t> mod 11 =343 mod 11 =2</a:t>
            </a:r>
          </a:p>
          <a:p>
            <a:r>
              <a:rPr lang="en-US" altLang="zh-CN" dirty="0" smtClean="0"/>
              <a:t>            Tom:  A=</a:t>
            </a:r>
            <a:r>
              <a:rPr lang="en-US" altLang="zh-CN" dirty="0" err="1" smtClean="0"/>
              <a:t>g</a:t>
            </a:r>
            <a:r>
              <a:rPr lang="en-US" altLang="zh-CN" baseline="30000" dirty="0" err="1" smtClean="0"/>
              <a:t>x</a:t>
            </a:r>
            <a:r>
              <a:rPr lang="en-US" altLang="zh-CN" dirty="0" smtClean="0"/>
              <a:t> mod n =7</a:t>
            </a:r>
            <a:r>
              <a:rPr lang="en-US" altLang="zh-CN" baseline="30000" dirty="0" smtClean="0"/>
              <a:t>8</a:t>
            </a:r>
            <a:r>
              <a:rPr lang="en-US" altLang="zh-CN" dirty="0" smtClean="0"/>
              <a:t> mod 11 =5764801 mod 11 =9</a:t>
            </a:r>
          </a:p>
          <a:p>
            <a:r>
              <a:rPr lang="en-US" altLang="zh-CN" dirty="0" smtClean="0"/>
              <a:t>                      B=</a:t>
            </a:r>
            <a:r>
              <a:rPr lang="en-US" altLang="zh-CN" dirty="0" err="1" smtClean="0"/>
              <a:t>g</a:t>
            </a:r>
            <a:r>
              <a:rPr lang="en-US" altLang="zh-CN" baseline="30000" dirty="0" err="1" smtClean="0"/>
              <a:t>y</a:t>
            </a:r>
            <a:r>
              <a:rPr lang="en-US" altLang="zh-CN" dirty="0" smtClean="0"/>
              <a:t> mod n =7</a:t>
            </a:r>
            <a:r>
              <a:rPr lang="en-US" altLang="zh-CN" baseline="30000" dirty="0" smtClean="0"/>
              <a:t>6</a:t>
            </a:r>
            <a:r>
              <a:rPr lang="en-US" altLang="zh-CN" dirty="0" smtClean="0"/>
              <a:t> mod 11 =117469 mod 11 =4</a:t>
            </a:r>
          </a:p>
          <a:p>
            <a:r>
              <a:rPr lang="en-US" altLang="zh-CN" dirty="0" smtClean="0"/>
              <a:t>            Bob:  B=</a:t>
            </a:r>
            <a:r>
              <a:rPr lang="en-US" altLang="zh-CN" dirty="0" err="1" smtClean="0"/>
              <a:t>g</a:t>
            </a:r>
            <a:r>
              <a:rPr lang="en-US" altLang="zh-CN" baseline="30000" dirty="0" err="1" smtClean="0"/>
              <a:t>y</a:t>
            </a:r>
            <a:r>
              <a:rPr lang="en-US" altLang="zh-CN" dirty="0" smtClean="0"/>
              <a:t> mod n =7</a:t>
            </a:r>
            <a:r>
              <a:rPr lang="en-US" altLang="zh-CN" baseline="30000" dirty="0" smtClean="0"/>
              <a:t>9</a:t>
            </a:r>
            <a:r>
              <a:rPr lang="en-US" altLang="zh-CN" dirty="0" smtClean="0"/>
              <a:t> mod 11 =40353607 mod 11 =8</a:t>
            </a:r>
          </a:p>
          <a:p>
            <a:r>
              <a:rPr lang="zh-CN" altLang="en-US" dirty="0" smtClean="0"/>
              <a:t>（</a:t>
            </a:r>
            <a:r>
              <a:rPr lang="en-US" altLang="zh-CN" dirty="0" smtClean="0"/>
              <a:t>4</a:t>
            </a:r>
            <a:r>
              <a:rPr lang="zh-CN" altLang="en-US" dirty="0" smtClean="0"/>
              <a:t>）</a:t>
            </a:r>
            <a:r>
              <a:rPr lang="en-US" altLang="zh-CN" dirty="0" smtClean="0"/>
              <a:t>Alice</a:t>
            </a:r>
            <a:r>
              <a:rPr lang="zh-CN" altLang="en-US" dirty="0" smtClean="0"/>
              <a:t>将</a:t>
            </a:r>
            <a:r>
              <a:rPr lang="en-US" altLang="zh-CN" dirty="0" smtClean="0"/>
              <a:t>A</a:t>
            </a:r>
            <a:r>
              <a:rPr lang="zh-CN" altLang="en-US" dirty="0" smtClean="0"/>
              <a:t>（</a:t>
            </a:r>
            <a:r>
              <a:rPr lang="en-US" altLang="zh-CN" dirty="0" smtClean="0"/>
              <a:t>2</a:t>
            </a:r>
            <a:r>
              <a:rPr lang="zh-CN" altLang="en-US" dirty="0" smtClean="0"/>
              <a:t>）发给</a:t>
            </a:r>
            <a:r>
              <a:rPr lang="en-US" altLang="zh-CN" dirty="0" smtClean="0"/>
              <a:t>Bob</a:t>
            </a:r>
            <a:r>
              <a:rPr lang="zh-CN" altLang="en-US" dirty="0" smtClean="0"/>
              <a:t>，</a:t>
            </a:r>
            <a:r>
              <a:rPr lang="en-US" altLang="zh-CN" dirty="0" smtClean="0"/>
              <a:t>Tom</a:t>
            </a:r>
            <a:r>
              <a:rPr lang="zh-CN" altLang="en-US" dirty="0" smtClean="0"/>
              <a:t>截获了这个</a:t>
            </a:r>
            <a:r>
              <a:rPr lang="en-US" altLang="zh-CN" dirty="0" smtClean="0"/>
              <a:t>A</a:t>
            </a:r>
            <a:r>
              <a:rPr lang="zh-CN" altLang="en-US" dirty="0" smtClean="0"/>
              <a:t>，将自己的</a:t>
            </a:r>
            <a:r>
              <a:rPr lang="en-US" altLang="zh-CN" dirty="0" smtClean="0"/>
              <a:t>A</a:t>
            </a:r>
            <a:r>
              <a:rPr lang="zh-CN" altLang="en-US" dirty="0" smtClean="0"/>
              <a:t>（</a:t>
            </a:r>
            <a:r>
              <a:rPr lang="en-US" altLang="zh-CN" dirty="0" smtClean="0"/>
              <a:t>9</a:t>
            </a:r>
            <a:r>
              <a:rPr lang="zh-CN" altLang="en-US" dirty="0" smtClean="0"/>
              <a:t>）发给</a:t>
            </a:r>
            <a:r>
              <a:rPr lang="en-US" altLang="zh-CN" dirty="0" smtClean="0"/>
              <a:t>Bob</a:t>
            </a:r>
            <a:r>
              <a:rPr lang="zh-CN" altLang="en-US" dirty="0" smtClean="0"/>
              <a:t>，</a:t>
            </a:r>
            <a:endParaRPr lang="en-US" altLang="zh-CN" dirty="0" smtClean="0"/>
          </a:p>
          <a:p>
            <a:r>
              <a:rPr lang="en-US" altLang="zh-CN" dirty="0" smtClean="0"/>
              <a:t>        </a:t>
            </a:r>
            <a:r>
              <a:rPr lang="zh-CN" altLang="en-US" dirty="0" smtClean="0"/>
              <a:t> </a:t>
            </a:r>
            <a:r>
              <a:rPr lang="en-US" altLang="zh-CN" dirty="0" smtClean="0"/>
              <a:t>Bob</a:t>
            </a:r>
            <a:r>
              <a:rPr lang="zh-CN" altLang="en-US" dirty="0" smtClean="0"/>
              <a:t>不知情；</a:t>
            </a:r>
            <a:endParaRPr lang="en-US" altLang="zh-CN" dirty="0" smtClean="0"/>
          </a:p>
          <a:p>
            <a:r>
              <a:rPr lang="en-US" altLang="zh-CN" dirty="0" smtClean="0"/>
              <a:t>         Bob</a:t>
            </a:r>
            <a:r>
              <a:rPr lang="zh-CN" altLang="en-US" dirty="0" smtClean="0"/>
              <a:t>将</a:t>
            </a:r>
            <a:r>
              <a:rPr lang="en-US" altLang="zh-CN" dirty="0" smtClean="0"/>
              <a:t>B</a:t>
            </a:r>
            <a:r>
              <a:rPr lang="zh-CN" altLang="en-US" dirty="0" smtClean="0"/>
              <a:t>（</a:t>
            </a:r>
            <a:r>
              <a:rPr lang="en-US" altLang="zh-CN" dirty="0" smtClean="0"/>
              <a:t>8</a:t>
            </a:r>
            <a:r>
              <a:rPr lang="zh-CN" altLang="en-US" dirty="0" smtClean="0"/>
              <a:t>）发给</a:t>
            </a:r>
            <a:r>
              <a:rPr lang="en-US" altLang="zh-CN" dirty="0" smtClean="0"/>
              <a:t>Alice</a:t>
            </a:r>
            <a:r>
              <a:rPr lang="zh-CN" altLang="en-US" dirty="0" smtClean="0"/>
              <a:t>，</a:t>
            </a:r>
            <a:r>
              <a:rPr lang="en-US" altLang="zh-CN" dirty="0" smtClean="0"/>
              <a:t>Tom</a:t>
            </a:r>
            <a:r>
              <a:rPr lang="zh-CN" altLang="en-US" dirty="0" smtClean="0"/>
              <a:t>截获了这个</a:t>
            </a:r>
            <a:r>
              <a:rPr lang="en-US" altLang="zh-CN" dirty="0" smtClean="0"/>
              <a:t>B</a:t>
            </a:r>
            <a:r>
              <a:rPr lang="zh-CN" altLang="en-US" dirty="0" smtClean="0"/>
              <a:t>，将自己的</a:t>
            </a:r>
            <a:r>
              <a:rPr lang="en-US" altLang="zh-CN" dirty="0" smtClean="0"/>
              <a:t>B</a:t>
            </a:r>
            <a:r>
              <a:rPr lang="zh-CN" altLang="en-US" dirty="0" smtClean="0"/>
              <a:t>（</a:t>
            </a:r>
            <a:r>
              <a:rPr lang="en-US" altLang="zh-CN" dirty="0" smtClean="0"/>
              <a:t>4</a:t>
            </a:r>
            <a:r>
              <a:rPr lang="zh-CN" altLang="en-US" dirty="0" smtClean="0"/>
              <a:t>）发给</a:t>
            </a:r>
            <a:r>
              <a:rPr lang="en-US" altLang="zh-CN" dirty="0" smtClean="0"/>
              <a:t>Alice</a:t>
            </a:r>
            <a:r>
              <a:rPr lang="zh-CN" altLang="en-US" dirty="0" smtClean="0"/>
              <a:t>，</a:t>
            </a:r>
            <a:endParaRPr lang="en-US" altLang="zh-CN" dirty="0" smtClean="0"/>
          </a:p>
          <a:p>
            <a:r>
              <a:rPr lang="en-US" altLang="zh-CN" dirty="0" smtClean="0"/>
              <a:t>         Alice</a:t>
            </a:r>
            <a:r>
              <a:rPr lang="zh-CN" altLang="en-US" dirty="0" smtClean="0"/>
              <a:t>不知情。</a:t>
            </a:r>
            <a:endParaRPr lang="en-US" altLang="zh-CN" dirty="0" smtClean="0"/>
          </a:p>
          <a:p>
            <a:r>
              <a:rPr lang="en-US" altLang="zh-CN" dirty="0" smtClean="0"/>
              <a:t> </a:t>
            </a:r>
            <a:r>
              <a:rPr lang="zh-CN" altLang="en-US" dirty="0" smtClean="0"/>
              <a:t>（</a:t>
            </a:r>
            <a:r>
              <a:rPr lang="en-US" altLang="zh-CN" dirty="0" smtClean="0"/>
              <a:t>5</a:t>
            </a:r>
            <a:r>
              <a:rPr lang="zh-CN" altLang="en-US" dirty="0" smtClean="0"/>
              <a:t>）他们三个计算的密钥如下：</a:t>
            </a:r>
            <a:endParaRPr lang="en-US" altLang="zh-CN" dirty="0" smtClean="0"/>
          </a:p>
          <a:p>
            <a:r>
              <a:rPr lang="en-US" altLang="zh-CN" dirty="0" smtClean="0"/>
              <a:t>        Alice</a:t>
            </a:r>
            <a:r>
              <a:rPr lang="zh-CN" altLang="en-US" dirty="0" smtClean="0"/>
              <a:t>： </a:t>
            </a:r>
            <a:r>
              <a:rPr lang="en-US" altLang="zh-CN" dirty="0" smtClean="0"/>
              <a:t>A=2</a:t>
            </a:r>
            <a:r>
              <a:rPr lang="zh-CN" altLang="en-US" dirty="0" smtClean="0"/>
              <a:t>，</a:t>
            </a:r>
            <a:r>
              <a:rPr lang="en-US" altLang="zh-CN" dirty="0" smtClean="0"/>
              <a:t>B=4</a:t>
            </a:r>
            <a:r>
              <a:rPr lang="zh-CN" altLang="en-US" dirty="0" smtClean="0"/>
              <a:t>，</a:t>
            </a:r>
            <a:r>
              <a:rPr lang="en-US" altLang="zh-CN" dirty="0" smtClean="0"/>
              <a:t>K1=</a:t>
            </a:r>
            <a:r>
              <a:rPr lang="en-US" altLang="zh-CN" dirty="0" err="1" smtClean="0"/>
              <a:t>Bx</a:t>
            </a:r>
            <a:r>
              <a:rPr lang="en-US" altLang="zh-CN" dirty="0" smtClean="0"/>
              <a:t> mod n =43 mod 11 =64 mod 11 =9</a:t>
            </a:r>
          </a:p>
          <a:p>
            <a:r>
              <a:rPr lang="en-US" altLang="zh-CN" dirty="0" smtClean="0"/>
              <a:t>        Tom</a:t>
            </a:r>
            <a:r>
              <a:rPr lang="zh-CN" altLang="en-US" dirty="0" smtClean="0"/>
              <a:t>：  </a:t>
            </a:r>
            <a:r>
              <a:rPr lang="en-US" altLang="zh-CN" dirty="0" smtClean="0"/>
              <a:t>A=2</a:t>
            </a:r>
            <a:r>
              <a:rPr lang="zh-CN" altLang="en-US" dirty="0" smtClean="0"/>
              <a:t>，</a:t>
            </a:r>
            <a:r>
              <a:rPr lang="en-US" altLang="zh-CN" dirty="0" smtClean="0"/>
              <a:t>B=8</a:t>
            </a:r>
            <a:r>
              <a:rPr lang="zh-CN" altLang="en-US" dirty="0" smtClean="0"/>
              <a:t>，</a:t>
            </a:r>
            <a:r>
              <a:rPr lang="en-US" altLang="zh-CN" dirty="0" smtClean="0"/>
              <a:t>K1=</a:t>
            </a:r>
            <a:r>
              <a:rPr lang="en-US" altLang="zh-CN" dirty="0" err="1" smtClean="0"/>
              <a:t>Bx</a:t>
            </a:r>
            <a:r>
              <a:rPr lang="en-US" altLang="zh-CN" dirty="0" smtClean="0"/>
              <a:t> mod n =88 mod 11 =16777216 mod 11 =5</a:t>
            </a:r>
          </a:p>
          <a:p>
            <a:r>
              <a:rPr lang="en-US" altLang="zh-CN" dirty="0" smtClean="0"/>
              <a:t>                                         K2=Ay mod n =26 mod 11 =64 mod 11 =9</a:t>
            </a:r>
          </a:p>
          <a:p>
            <a:r>
              <a:rPr lang="en-US" altLang="zh-CN" dirty="0" smtClean="0"/>
              <a:t>        Bob:     A=9, B=8</a:t>
            </a:r>
            <a:r>
              <a:rPr lang="zh-CN" altLang="en-US" dirty="0" smtClean="0"/>
              <a:t>，  </a:t>
            </a:r>
            <a:r>
              <a:rPr lang="en-US" altLang="zh-CN" dirty="0" smtClean="0"/>
              <a:t>K2=Ay mod n =99 mod 11 =387420489 mod 11 =5</a:t>
            </a:r>
            <a:endParaRPr lang="zh-CN" altLang="en-US" dirty="0"/>
          </a:p>
        </p:txBody>
      </p:sp>
      <p:sp>
        <p:nvSpPr>
          <p:cNvPr id="6" name="矩形 5"/>
          <p:cNvSpPr/>
          <p:nvPr/>
        </p:nvSpPr>
        <p:spPr>
          <a:xfrm>
            <a:off x="2771800" y="159023"/>
            <a:ext cx="4680520" cy="461665"/>
          </a:xfrm>
          <a:prstGeom prst="rect">
            <a:avLst/>
          </a:prstGeom>
        </p:spPr>
        <p:txBody>
          <a:bodyPr wrap="square">
            <a:spAutoFit/>
          </a:bodyPr>
          <a:lstStyle/>
          <a:p>
            <a:r>
              <a:rPr lang="en-US" altLang="zh-CN" sz="2400" dirty="0" smtClean="0">
                <a:solidFill>
                  <a:srgbClr val="FF0000"/>
                </a:solidFill>
              </a:rPr>
              <a:t>15.3 </a:t>
            </a:r>
            <a:r>
              <a:rPr lang="zh-CN" altLang="en-US" sz="2400" dirty="0" smtClean="0">
                <a:solidFill>
                  <a:srgbClr val="FF0000"/>
                </a:solidFill>
              </a:rPr>
              <a:t>对称与非对称密钥（续）</a:t>
            </a:r>
            <a:endParaRPr lang="en-US" altLang="zh-CN" sz="2400" dirty="0" smtClean="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12</a:t>
            </a:fld>
            <a:r>
              <a:rPr lang="en-US" altLang="zh-CN" dirty="0" smtClean="0"/>
              <a:t>/56</a:t>
            </a:r>
            <a:endParaRPr lang="en-US" altLang="zh-CN" dirty="0"/>
          </a:p>
        </p:txBody>
      </p:sp>
      <p:pic>
        <p:nvPicPr>
          <p:cNvPr id="16386" name="Picture 2"/>
          <p:cNvPicPr>
            <a:picLocks noChangeAspect="1" noChangeArrowheads="1"/>
          </p:cNvPicPr>
          <p:nvPr/>
        </p:nvPicPr>
        <p:blipFill>
          <a:blip r:embed="rId2" cstate="print"/>
          <a:srcRect/>
          <a:stretch>
            <a:fillRect/>
          </a:stretch>
        </p:blipFill>
        <p:spPr bwMode="auto">
          <a:xfrm rot="-5400000">
            <a:off x="2216749" y="-696469"/>
            <a:ext cx="4683119" cy="8325544"/>
          </a:xfrm>
          <a:prstGeom prst="rect">
            <a:avLst/>
          </a:prstGeom>
          <a:noFill/>
          <a:ln w="9525">
            <a:noFill/>
            <a:miter lim="800000"/>
            <a:headEnd/>
            <a:tailEnd/>
          </a:ln>
        </p:spPr>
      </p:pic>
      <p:sp>
        <p:nvSpPr>
          <p:cNvPr id="5" name="矩形 4"/>
          <p:cNvSpPr/>
          <p:nvPr/>
        </p:nvSpPr>
        <p:spPr>
          <a:xfrm>
            <a:off x="2771800" y="159023"/>
            <a:ext cx="4680520" cy="461665"/>
          </a:xfrm>
          <a:prstGeom prst="rect">
            <a:avLst/>
          </a:prstGeom>
        </p:spPr>
        <p:txBody>
          <a:bodyPr wrap="square">
            <a:spAutoFit/>
          </a:bodyPr>
          <a:lstStyle/>
          <a:p>
            <a:r>
              <a:rPr lang="en-US" altLang="zh-CN" sz="2400" dirty="0" smtClean="0">
                <a:solidFill>
                  <a:srgbClr val="FF0000"/>
                </a:solidFill>
              </a:rPr>
              <a:t>15.3 </a:t>
            </a:r>
            <a:r>
              <a:rPr lang="zh-CN" altLang="en-US" sz="2400" dirty="0" smtClean="0">
                <a:solidFill>
                  <a:srgbClr val="FF0000"/>
                </a:solidFill>
              </a:rPr>
              <a:t>对称与非对称密钥（续）</a:t>
            </a:r>
            <a:endParaRPr lang="en-US" altLang="zh-CN" sz="2400" dirty="0" smtClean="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13</a:t>
            </a:fld>
            <a:r>
              <a:rPr lang="en-US" altLang="zh-CN" dirty="0" smtClean="0"/>
              <a:t>/56</a:t>
            </a:r>
            <a:endParaRPr lang="en-US" altLang="zh-CN" dirty="0"/>
          </a:p>
        </p:txBody>
      </p:sp>
      <p:sp>
        <p:nvSpPr>
          <p:cNvPr id="4" name="TextBox 3"/>
          <p:cNvSpPr txBox="1"/>
          <p:nvPr/>
        </p:nvSpPr>
        <p:spPr>
          <a:xfrm>
            <a:off x="683568" y="508610"/>
            <a:ext cx="3096344" cy="400110"/>
          </a:xfrm>
          <a:prstGeom prst="rect">
            <a:avLst/>
          </a:prstGeom>
          <a:noFill/>
        </p:spPr>
        <p:txBody>
          <a:bodyPr wrap="square" rtlCol="0">
            <a:spAutoFit/>
          </a:bodyPr>
          <a:lstStyle/>
          <a:p>
            <a:r>
              <a:rPr lang="en-US" altLang="zh-CN" sz="2000" dirty="0" smtClean="0">
                <a:solidFill>
                  <a:srgbClr val="0000CC"/>
                </a:solidFill>
              </a:rPr>
              <a:t>3</a:t>
            </a:r>
            <a:r>
              <a:rPr lang="zh-CN" altLang="en-US" sz="2000" dirty="0" smtClean="0">
                <a:solidFill>
                  <a:srgbClr val="0000CC"/>
                </a:solidFill>
              </a:rPr>
              <a:t>、</a:t>
            </a:r>
            <a:r>
              <a:rPr lang="en-US" altLang="zh-CN" sz="2000" dirty="0" smtClean="0">
                <a:solidFill>
                  <a:srgbClr val="0000CC"/>
                </a:solidFill>
              </a:rPr>
              <a:t> </a:t>
            </a:r>
            <a:r>
              <a:rPr lang="zh-CN" altLang="en-US" sz="2000" dirty="0" smtClean="0">
                <a:solidFill>
                  <a:srgbClr val="0000CC"/>
                </a:solidFill>
              </a:rPr>
              <a:t>非对称密钥</a:t>
            </a:r>
            <a:endParaRPr lang="zh-CN" altLang="en-US" sz="2000" dirty="0">
              <a:solidFill>
                <a:srgbClr val="0000CC"/>
              </a:solidFill>
            </a:endParaRPr>
          </a:p>
        </p:txBody>
      </p:sp>
      <p:sp>
        <p:nvSpPr>
          <p:cNvPr id="5" name="TextBox 4"/>
          <p:cNvSpPr txBox="1"/>
          <p:nvPr/>
        </p:nvSpPr>
        <p:spPr>
          <a:xfrm>
            <a:off x="683568" y="908720"/>
            <a:ext cx="7704856" cy="5355312"/>
          </a:xfrm>
          <a:prstGeom prst="rect">
            <a:avLst/>
          </a:prstGeom>
          <a:noFill/>
        </p:spPr>
        <p:txBody>
          <a:bodyPr wrap="square" rtlCol="0">
            <a:spAutoFit/>
          </a:bodyPr>
          <a:lstStyle/>
          <a:p>
            <a:r>
              <a:rPr lang="zh-CN" altLang="en-US" dirty="0" smtClean="0"/>
              <a:t>        解决中间人攻击的办法</a:t>
            </a:r>
            <a:r>
              <a:rPr lang="en-US" altLang="zh-CN" dirty="0" smtClean="0"/>
              <a:t>—</a:t>
            </a:r>
            <a:r>
              <a:rPr lang="zh-CN" altLang="en-US" dirty="0" smtClean="0"/>
              <a:t>采用非对称密钥</a:t>
            </a:r>
            <a:endParaRPr lang="en-US" altLang="zh-CN" dirty="0" smtClean="0"/>
          </a:p>
          <a:p>
            <a:r>
              <a:rPr lang="zh-CN" altLang="en-US" dirty="0" smtClean="0">
                <a:solidFill>
                  <a:srgbClr val="0000CC"/>
                </a:solidFill>
              </a:rPr>
              <a:t>非对称密钥</a:t>
            </a:r>
            <a:r>
              <a:rPr lang="zh-CN" altLang="en-US" dirty="0" smtClean="0"/>
              <a:t>：收发双方采用不同的密钥。</a:t>
            </a:r>
            <a:endParaRPr lang="en-US" altLang="zh-CN" dirty="0" smtClean="0"/>
          </a:p>
          <a:p>
            <a:r>
              <a:rPr lang="en-US" altLang="zh-CN" dirty="0" smtClean="0"/>
              <a:t>        T—</a:t>
            </a:r>
            <a:r>
              <a:rPr lang="zh-CN" altLang="en-US" dirty="0" smtClean="0"/>
              <a:t>足够信任的中间机构，如</a:t>
            </a:r>
            <a:r>
              <a:rPr lang="en-US" altLang="zh-CN" dirty="0" smtClean="0"/>
              <a:t>WSN</a:t>
            </a:r>
            <a:r>
              <a:rPr lang="zh-CN" altLang="en-US" dirty="0" smtClean="0"/>
              <a:t>的</a:t>
            </a:r>
            <a:r>
              <a:rPr lang="en-US" altLang="zh-CN" dirty="0" smtClean="0"/>
              <a:t>Sink</a:t>
            </a:r>
            <a:r>
              <a:rPr lang="zh-CN" altLang="en-US" dirty="0" smtClean="0"/>
              <a:t>节点。</a:t>
            </a:r>
            <a:endParaRPr lang="en-US" altLang="zh-CN" dirty="0" smtClean="0"/>
          </a:p>
          <a:p>
            <a:r>
              <a:rPr lang="en-US" altLang="zh-CN" dirty="0" smtClean="0"/>
              <a:t>        Bob</a:t>
            </a:r>
            <a:r>
              <a:rPr lang="zh-CN" altLang="en-US" dirty="0" smtClean="0"/>
              <a:t>向</a:t>
            </a:r>
            <a:r>
              <a:rPr lang="en-US" altLang="zh-CN" dirty="0" smtClean="0"/>
              <a:t>T</a:t>
            </a:r>
            <a:r>
              <a:rPr lang="zh-CN" altLang="en-US" dirty="0" smtClean="0"/>
              <a:t>申请一个锁及其配套的钥匙（加解密算法及其密钥</a:t>
            </a:r>
            <a:r>
              <a:rPr lang="en-US" altLang="zh-CN" dirty="0" smtClean="0"/>
              <a:t>K1</a:t>
            </a:r>
            <a:r>
              <a:rPr lang="zh-CN" altLang="en-US" dirty="0" smtClean="0"/>
              <a:t>、</a:t>
            </a:r>
            <a:r>
              <a:rPr lang="en-US" altLang="zh-CN" dirty="0" smtClean="0"/>
              <a:t>K2</a:t>
            </a:r>
            <a:r>
              <a:rPr lang="zh-CN" altLang="en-US" dirty="0" smtClean="0"/>
              <a:t>），</a:t>
            </a:r>
            <a:r>
              <a:rPr lang="en-US" altLang="zh-CN" dirty="0" smtClean="0"/>
              <a:t>Bob</a:t>
            </a:r>
            <a:r>
              <a:rPr lang="zh-CN" altLang="en-US" dirty="0" smtClean="0"/>
              <a:t>将锁和钥匙（加密算法及其密钥</a:t>
            </a:r>
            <a:r>
              <a:rPr lang="en-US" altLang="zh-CN" dirty="0" smtClean="0"/>
              <a:t>K1</a:t>
            </a:r>
            <a:r>
              <a:rPr lang="zh-CN" altLang="en-US" dirty="0" smtClean="0"/>
              <a:t>）发给</a:t>
            </a:r>
            <a:r>
              <a:rPr lang="en-US" altLang="zh-CN" dirty="0" smtClean="0"/>
              <a:t>Alice</a:t>
            </a:r>
            <a:r>
              <a:rPr lang="zh-CN" altLang="en-US" dirty="0" smtClean="0"/>
              <a:t>。</a:t>
            </a:r>
            <a:r>
              <a:rPr lang="en-US" altLang="zh-CN" dirty="0" smtClean="0"/>
              <a:t>Alice</a:t>
            </a:r>
            <a:r>
              <a:rPr lang="zh-CN" altLang="en-US" dirty="0" smtClean="0"/>
              <a:t>用这个锁和钥匙封箱（用这套加密算法及其密钥</a:t>
            </a:r>
            <a:r>
              <a:rPr lang="en-US" altLang="zh-CN" dirty="0" smtClean="0"/>
              <a:t>K1</a:t>
            </a:r>
            <a:r>
              <a:rPr lang="zh-CN" altLang="en-US" dirty="0" smtClean="0"/>
              <a:t>对明文进行加密），然后将这个封着的箱（密文）发给</a:t>
            </a:r>
            <a:r>
              <a:rPr lang="en-US" altLang="zh-CN" dirty="0" smtClean="0"/>
              <a:t>Bob</a:t>
            </a:r>
            <a:r>
              <a:rPr lang="zh-CN" altLang="en-US" dirty="0" smtClean="0"/>
              <a:t>，</a:t>
            </a:r>
            <a:r>
              <a:rPr lang="en-US" altLang="zh-CN" dirty="0" smtClean="0"/>
              <a:t>Bob</a:t>
            </a:r>
            <a:r>
              <a:rPr lang="zh-CN" altLang="en-US" dirty="0" smtClean="0"/>
              <a:t>如何开锁呢？用</a:t>
            </a:r>
            <a:r>
              <a:rPr lang="en-US" altLang="zh-CN" dirty="0" smtClean="0"/>
              <a:t>K2</a:t>
            </a:r>
            <a:r>
              <a:rPr lang="zh-CN" altLang="en-US" dirty="0" smtClean="0"/>
              <a:t>开锁（解密）。</a:t>
            </a:r>
            <a:endParaRPr lang="en-US" altLang="zh-CN" dirty="0" smtClean="0"/>
          </a:p>
          <a:p>
            <a:endParaRPr lang="en-US" altLang="zh-CN" dirty="0" smtClean="0"/>
          </a:p>
          <a:p>
            <a:r>
              <a:rPr lang="zh-CN" altLang="en-US" dirty="0" smtClean="0">
                <a:solidFill>
                  <a:schemeClr val="accent2"/>
                </a:solidFill>
              </a:rPr>
              <a:t>锁</a:t>
            </a:r>
            <a:r>
              <a:rPr lang="en-US" altLang="zh-CN" dirty="0" smtClean="0"/>
              <a:t>—</a:t>
            </a:r>
            <a:r>
              <a:rPr lang="zh-CN" altLang="en-US" dirty="0" smtClean="0"/>
              <a:t>加解密算法</a:t>
            </a:r>
            <a:endParaRPr lang="en-US" altLang="zh-CN" dirty="0" smtClean="0"/>
          </a:p>
          <a:p>
            <a:r>
              <a:rPr lang="zh-CN" altLang="en-US" dirty="0" smtClean="0">
                <a:solidFill>
                  <a:schemeClr val="accent2"/>
                </a:solidFill>
              </a:rPr>
              <a:t>公钥</a:t>
            </a:r>
            <a:r>
              <a:rPr lang="zh-CN" altLang="en-US" dirty="0" smtClean="0"/>
              <a:t>（</a:t>
            </a:r>
            <a:r>
              <a:rPr lang="en-US" altLang="zh-CN" dirty="0" smtClean="0"/>
              <a:t>Public key</a:t>
            </a:r>
            <a:r>
              <a:rPr lang="zh-CN" altLang="en-US" dirty="0" smtClean="0"/>
              <a:t>）</a:t>
            </a:r>
            <a:r>
              <a:rPr lang="en-US" altLang="zh-CN" dirty="0" smtClean="0"/>
              <a:t>— K1</a:t>
            </a:r>
          </a:p>
          <a:p>
            <a:r>
              <a:rPr lang="zh-CN" altLang="en-US" dirty="0" smtClean="0">
                <a:solidFill>
                  <a:schemeClr val="accent2"/>
                </a:solidFill>
              </a:rPr>
              <a:t>私钥</a:t>
            </a:r>
            <a:r>
              <a:rPr lang="zh-CN" altLang="en-US" dirty="0" smtClean="0"/>
              <a:t>（</a:t>
            </a:r>
            <a:r>
              <a:rPr lang="en-US" altLang="zh-CN" dirty="0" smtClean="0"/>
              <a:t>Private/Secret key</a:t>
            </a:r>
            <a:r>
              <a:rPr lang="zh-CN" altLang="en-US" dirty="0" smtClean="0"/>
              <a:t>）</a:t>
            </a:r>
            <a:r>
              <a:rPr lang="en-US" altLang="zh-CN" dirty="0" smtClean="0"/>
              <a:t>— K2</a:t>
            </a:r>
          </a:p>
          <a:p>
            <a:endParaRPr lang="en-US" altLang="zh-CN" dirty="0" smtClean="0"/>
          </a:p>
          <a:p>
            <a:r>
              <a:rPr lang="en-US" altLang="zh-CN" dirty="0" smtClean="0"/>
              <a:t>Bob</a:t>
            </a:r>
            <a:r>
              <a:rPr lang="zh-CN" altLang="en-US" dirty="0" smtClean="0"/>
              <a:t>需要与哪个节点（如</a:t>
            </a:r>
            <a:r>
              <a:rPr lang="en-US" altLang="zh-CN" dirty="0" smtClean="0"/>
              <a:t>C</a:t>
            </a:r>
            <a:r>
              <a:rPr lang="zh-CN" altLang="en-US" dirty="0" smtClean="0"/>
              <a:t>）通信，只需要向它（</a:t>
            </a:r>
            <a:r>
              <a:rPr lang="en-US" altLang="zh-CN" dirty="0" smtClean="0"/>
              <a:t>C</a:t>
            </a:r>
            <a:r>
              <a:rPr lang="zh-CN" altLang="en-US" dirty="0" smtClean="0"/>
              <a:t>）发送同样的锁和钥匙（加密算法和密钥</a:t>
            </a:r>
            <a:r>
              <a:rPr lang="en-US" altLang="zh-CN" dirty="0" smtClean="0"/>
              <a:t>K1</a:t>
            </a:r>
            <a:r>
              <a:rPr lang="zh-CN" altLang="en-US" dirty="0" smtClean="0"/>
              <a:t>）。</a:t>
            </a:r>
            <a:endParaRPr lang="en-US" altLang="zh-CN" dirty="0" smtClean="0"/>
          </a:p>
          <a:p>
            <a:endParaRPr lang="en-US" altLang="zh-CN" dirty="0" smtClean="0"/>
          </a:p>
          <a:p>
            <a:r>
              <a:rPr lang="zh-CN" altLang="en-US" dirty="0" smtClean="0"/>
              <a:t>如果有</a:t>
            </a:r>
            <a:r>
              <a:rPr lang="en-US" altLang="zh-CN" dirty="0" smtClean="0"/>
              <a:t>n</a:t>
            </a:r>
            <a:r>
              <a:rPr lang="zh-CN" altLang="en-US" dirty="0" smtClean="0"/>
              <a:t>个节点相互通信：</a:t>
            </a:r>
            <a:endParaRPr lang="en-US" altLang="zh-CN" dirty="0" smtClean="0"/>
          </a:p>
          <a:p>
            <a:r>
              <a:rPr lang="en-US" altLang="zh-CN" dirty="0" smtClean="0"/>
              <a:t>        </a:t>
            </a:r>
            <a:r>
              <a:rPr lang="zh-CN" altLang="en-US" dirty="0" smtClean="0">
                <a:solidFill>
                  <a:schemeClr val="accent2"/>
                </a:solidFill>
              </a:rPr>
              <a:t>对称密钥：</a:t>
            </a:r>
            <a:r>
              <a:rPr lang="en-US" altLang="zh-CN" dirty="0" smtClean="0">
                <a:solidFill>
                  <a:schemeClr val="accent2"/>
                </a:solidFill>
              </a:rPr>
              <a:t>n(n-1)/2</a:t>
            </a:r>
            <a:r>
              <a:rPr lang="zh-CN" altLang="en-US" dirty="0" smtClean="0">
                <a:solidFill>
                  <a:schemeClr val="accent2"/>
                </a:solidFill>
              </a:rPr>
              <a:t>个</a:t>
            </a:r>
            <a:endParaRPr lang="en-US" altLang="zh-CN" dirty="0" smtClean="0">
              <a:solidFill>
                <a:schemeClr val="accent2"/>
              </a:solidFill>
            </a:endParaRPr>
          </a:p>
          <a:p>
            <a:r>
              <a:rPr lang="en-US" altLang="zh-CN" dirty="0" smtClean="0">
                <a:solidFill>
                  <a:schemeClr val="accent2"/>
                </a:solidFill>
              </a:rPr>
              <a:t>        </a:t>
            </a:r>
            <a:r>
              <a:rPr lang="zh-CN" altLang="en-US" dirty="0" smtClean="0">
                <a:solidFill>
                  <a:schemeClr val="accent2"/>
                </a:solidFill>
              </a:rPr>
              <a:t>非对称密钥：</a:t>
            </a:r>
            <a:r>
              <a:rPr lang="en-US" altLang="zh-CN" dirty="0" smtClean="0">
                <a:solidFill>
                  <a:schemeClr val="accent2"/>
                </a:solidFill>
              </a:rPr>
              <a:t>n</a:t>
            </a:r>
            <a:r>
              <a:rPr lang="zh-CN" altLang="en-US" dirty="0" smtClean="0">
                <a:solidFill>
                  <a:schemeClr val="accent2"/>
                </a:solidFill>
              </a:rPr>
              <a:t>个公钥</a:t>
            </a:r>
            <a:r>
              <a:rPr lang="en-US" altLang="zh-CN" dirty="0" smtClean="0">
                <a:solidFill>
                  <a:schemeClr val="accent2"/>
                </a:solidFill>
              </a:rPr>
              <a:t>+n</a:t>
            </a:r>
            <a:r>
              <a:rPr lang="zh-CN" altLang="en-US" dirty="0" smtClean="0">
                <a:solidFill>
                  <a:schemeClr val="accent2"/>
                </a:solidFill>
              </a:rPr>
              <a:t>个私钥</a:t>
            </a:r>
            <a:endParaRPr lang="en-US" altLang="zh-CN" dirty="0" smtClean="0">
              <a:solidFill>
                <a:schemeClr val="accent2"/>
              </a:solidFill>
            </a:endParaRPr>
          </a:p>
          <a:p>
            <a:endParaRPr lang="zh-CN" altLang="en-US" dirty="0"/>
          </a:p>
        </p:txBody>
      </p:sp>
      <p:sp>
        <p:nvSpPr>
          <p:cNvPr id="6" name="矩形 5"/>
          <p:cNvSpPr/>
          <p:nvPr/>
        </p:nvSpPr>
        <p:spPr>
          <a:xfrm>
            <a:off x="2771800" y="159023"/>
            <a:ext cx="4680520" cy="461665"/>
          </a:xfrm>
          <a:prstGeom prst="rect">
            <a:avLst/>
          </a:prstGeom>
        </p:spPr>
        <p:txBody>
          <a:bodyPr wrap="square">
            <a:spAutoFit/>
          </a:bodyPr>
          <a:lstStyle/>
          <a:p>
            <a:r>
              <a:rPr lang="en-US" altLang="zh-CN" sz="2400" dirty="0" smtClean="0">
                <a:solidFill>
                  <a:srgbClr val="FF0000"/>
                </a:solidFill>
              </a:rPr>
              <a:t>15.3 </a:t>
            </a:r>
            <a:r>
              <a:rPr lang="zh-CN" altLang="en-US" sz="2400" dirty="0" smtClean="0">
                <a:solidFill>
                  <a:srgbClr val="FF0000"/>
                </a:solidFill>
              </a:rPr>
              <a:t>对称与非对称密钥（续）</a:t>
            </a:r>
            <a:endParaRPr lang="en-US" altLang="zh-CN" sz="2400" dirty="0" smtClean="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14</a:t>
            </a:fld>
            <a:r>
              <a:rPr lang="en-US" altLang="zh-CN" dirty="0" smtClean="0"/>
              <a:t>/56</a:t>
            </a:r>
            <a:endParaRPr lang="en-US" altLang="zh-CN" dirty="0"/>
          </a:p>
        </p:txBody>
      </p:sp>
      <p:sp>
        <p:nvSpPr>
          <p:cNvPr id="4" name="矩形 3"/>
          <p:cNvSpPr/>
          <p:nvPr/>
        </p:nvSpPr>
        <p:spPr>
          <a:xfrm>
            <a:off x="2771800" y="159023"/>
            <a:ext cx="4680520" cy="523220"/>
          </a:xfrm>
          <a:prstGeom prst="rect">
            <a:avLst/>
          </a:prstGeom>
        </p:spPr>
        <p:txBody>
          <a:bodyPr wrap="square">
            <a:spAutoFit/>
          </a:bodyPr>
          <a:lstStyle/>
          <a:p>
            <a:r>
              <a:rPr lang="en-US" altLang="zh-CN" sz="2800" dirty="0" smtClean="0">
                <a:solidFill>
                  <a:srgbClr val="FF0000"/>
                </a:solidFill>
              </a:rPr>
              <a:t>15.4 </a:t>
            </a:r>
            <a:r>
              <a:rPr lang="zh-CN" altLang="en-US" sz="2800" dirty="0" smtClean="0">
                <a:solidFill>
                  <a:srgbClr val="FF0000"/>
                </a:solidFill>
              </a:rPr>
              <a:t>密钥的分发</a:t>
            </a:r>
            <a:endParaRPr lang="en-US" altLang="zh-CN" sz="2800" dirty="0" smtClean="0">
              <a:solidFill>
                <a:srgbClr val="FF0000"/>
              </a:solidFill>
            </a:endParaRPr>
          </a:p>
        </p:txBody>
      </p:sp>
      <p:sp>
        <p:nvSpPr>
          <p:cNvPr id="5" name="TextBox 4"/>
          <p:cNvSpPr txBox="1"/>
          <p:nvPr/>
        </p:nvSpPr>
        <p:spPr>
          <a:xfrm>
            <a:off x="827584" y="836712"/>
            <a:ext cx="7632848" cy="4339650"/>
          </a:xfrm>
          <a:prstGeom prst="rect">
            <a:avLst/>
          </a:prstGeom>
          <a:noFill/>
        </p:spPr>
        <p:txBody>
          <a:bodyPr wrap="square" rtlCol="0">
            <a:spAutoFit/>
          </a:bodyPr>
          <a:lstStyle/>
          <a:p>
            <a:r>
              <a:rPr lang="en-US" altLang="zh-CN" sz="2400" dirty="0" smtClean="0">
                <a:solidFill>
                  <a:srgbClr val="0000CC"/>
                </a:solidFill>
              </a:rPr>
              <a:t>1</a:t>
            </a:r>
            <a:r>
              <a:rPr lang="zh-CN" altLang="en-US" sz="2400" dirty="0" smtClean="0">
                <a:solidFill>
                  <a:srgbClr val="0000CC"/>
                </a:solidFill>
              </a:rPr>
              <a:t>、几个概念</a:t>
            </a:r>
            <a:endParaRPr lang="en-US" altLang="zh-CN" sz="2400" dirty="0" smtClean="0">
              <a:solidFill>
                <a:srgbClr val="0000CC"/>
              </a:solidFill>
            </a:endParaRPr>
          </a:p>
          <a:p>
            <a:r>
              <a:rPr lang="zh-CN" altLang="en-US" dirty="0" smtClean="0">
                <a:solidFill>
                  <a:srgbClr val="00B050"/>
                </a:solidFill>
              </a:rPr>
              <a:t>密钥分发</a:t>
            </a:r>
            <a:r>
              <a:rPr lang="en-US" altLang="zh-CN" dirty="0" smtClean="0"/>
              <a:t>—</a:t>
            </a:r>
            <a:r>
              <a:rPr lang="zh-CN" altLang="en-US" dirty="0" smtClean="0"/>
              <a:t>给交换加密数据的双方发放密钥，不被其他人知道。</a:t>
            </a:r>
            <a:endParaRPr lang="en-US" altLang="zh-CN" dirty="0" smtClean="0"/>
          </a:p>
          <a:p>
            <a:r>
              <a:rPr lang="zh-CN" altLang="en-US" dirty="0" smtClean="0"/>
              <a:t>密钥包括：</a:t>
            </a:r>
            <a:endParaRPr lang="en-US" altLang="zh-CN" dirty="0" smtClean="0"/>
          </a:p>
          <a:p>
            <a:r>
              <a:rPr lang="en-US" altLang="zh-CN" dirty="0" smtClean="0"/>
              <a:t>        </a:t>
            </a:r>
            <a:r>
              <a:rPr lang="zh-CN" altLang="en-US" dirty="0" smtClean="0">
                <a:solidFill>
                  <a:srgbClr val="00B050"/>
                </a:solidFill>
              </a:rPr>
              <a:t>主密钥</a:t>
            </a:r>
            <a:r>
              <a:rPr lang="en-US" altLang="zh-CN" dirty="0" smtClean="0"/>
              <a:t>—</a:t>
            </a:r>
            <a:r>
              <a:rPr lang="zh-CN" altLang="en-US" dirty="0" smtClean="0"/>
              <a:t>双方频繁使用，且长期存在</a:t>
            </a:r>
            <a:endParaRPr lang="en-US" altLang="zh-CN" dirty="0" smtClean="0"/>
          </a:p>
          <a:p>
            <a:r>
              <a:rPr lang="en-US" altLang="zh-CN" dirty="0" smtClean="0"/>
              <a:t>        </a:t>
            </a:r>
            <a:r>
              <a:rPr lang="zh-CN" altLang="en-US" dirty="0" smtClean="0">
                <a:solidFill>
                  <a:srgbClr val="00B050"/>
                </a:solidFill>
              </a:rPr>
              <a:t>会话密钥</a:t>
            </a:r>
            <a:r>
              <a:rPr lang="en-US" altLang="zh-CN" dirty="0" smtClean="0"/>
              <a:t>—</a:t>
            </a:r>
            <a:r>
              <a:rPr lang="zh-CN" altLang="en-US" dirty="0" smtClean="0"/>
              <a:t>临时使用</a:t>
            </a:r>
            <a:endParaRPr lang="en-US" altLang="zh-CN" dirty="0" smtClean="0"/>
          </a:p>
          <a:p>
            <a:r>
              <a:rPr lang="zh-CN" altLang="en-US" dirty="0" smtClean="0">
                <a:solidFill>
                  <a:srgbClr val="00B050"/>
                </a:solidFill>
              </a:rPr>
              <a:t>公钥</a:t>
            </a:r>
            <a:r>
              <a:rPr lang="en-US" altLang="zh-CN" dirty="0" smtClean="0"/>
              <a:t>—</a:t>
            </a:r>
            <a:r>
              <a:rPr lang="zh-CN" altLang="en-US" dirty="0" smtClean="0"/>
              <a:t>只有在公钥的可靠性得到保证（公钥证书</a:t>
            </a:r>
            <a:r>
              <a:rPr lang="en-US" altLang="zh-CN" dirty="0" smtClean="0"/>
              <a:t>CA</a:t>
            </a:r>
            <a:r>
              <a:rPr lang="zh-CN" altLang="en-US" dirty="0" smtClean="0"/>
              <a:t>）时，公钥加密方案才安全。</a:t>
            </a:r>
            <a:endParaRPr lang="en-US" altLang="zh-CN" dirty="0" smtClean="0"/>
          </a:p>
          <a:p>
            <a:r>
              <a:rPr lang="zh-CN" altLang="en-US" dirty="0" smtClean="0">
                <a:solidFill>
                  <a:srgbClr val="00B050"/>
                </a:solidFill>
              </a:rPr>
              <a:t>对称加解密</a:t>
            </a:r>
            <a:r>
              <a:rPr lang="en-US" altLang="zh-CN" dirty="0" smtClean="0"/>
              <a:t>—</a:t>
            </a:r>
            <a:r>
              <a:rPr lang="zh-CN" altLang="en-US" dirty="0" smtClean="0"/>
              <a:t>双方使用相同的密钥，对其他人保密。防御攻击的办法就是频繁地更换密钥。</a:t>
            </a:r>
            <a:endParaRPr lang="en-US" altLang="zh-CN" dirty="0" smtClean="0"/>
          </a:p>
          <a:p>
            <a:r>
              <a:rPr lang="zh-CN" altLang="en-US" dirty="0" smtClean="0">
                <a:solidFill>
                  <a:srgbClr val="00B050"/>
                </a:solidFill>
              </a:rPr>
              <a:t>密钥的分发方式</a:t>
            </a:r>
            <a:r>
              <a:rPr lang="zh-CN" altLang="en-US" dirty="0" smtClean="0"/>
              <a:t>：假设</a:t>
            </a:r>
            <a:r>
              <a:rPr lang="en-US" altLang="zh-CN" dirty="0" smtClean="0"/>
              <a:t>A</a:t>
            </a:r>
            <a:r>
              <a:rPr lang="zh-CN" altLang="en-US" dirty="0" smtClean="0"/>
              <a:t>想与</a:t>
            </a:r>
            <a:r>
              <a:rPr lang="en-US" altLang="zh-CN" dirty="0" smtClean="0"/>
              <a:t>B</a:t>
            </a:r>
            <a:r>
              <a:rPr lang="zh-CN" altLang="en-US" dirty="0" smtClean="0"/>
              <a:t>秘密通信</a:t>
            </a:r>
            <a:endParaRPr lang="en-US" altLang="zh-CN" dirty="0" smtClean="0"/>
          </a:p>
          <a:p>
            <a:r>
              <a:rPr lang="en-US" altLang="zh-CN" dirty="0" smtClean="0"/>
              <a:t>                             </a:t>
            </a:r>
            <a:r>
              <a:rPr lang="zh-CN" altLang="en-US" dirty="0" smtClean="0"/>
              <a:t>方式一：</a:t>
            </a:r>
            <a:r>
              <a:rPr lang="en-US" altLang="zh-CN" dirty="0" smtClean="0"/>
              <a:t>A</a:t>
            </a:r>
            <a:r>
              <a:rPr lang="zh-CN" altLang="en-US" dirty="0" smtClean="0"/>
              <a:t>直接将密钥安全传递给</a:t>
            </a:r>
            <a:r>
              <a:rPr lang="en-US" altLang="zh-CN" dirty="0" smtClean="0"/>
              <a:t>B</a:t>
            </a:r>
            <a:r>
              <a:rPr lang="zh-CN" altLang="en-US" dirty="0" smtClean="0"/>
              <a:t>；</a:t>
            </a:r>
            <a:endParaRPr lang="en-US" altLang="zh-CN" dirty="0" smtClean="0"/>
          </a:p>
          <a:p>
            <a:r>
              <a:rPr lang="en-US" altLang="zh-CN" dirty="0" smtClean="0"/>
              <a:t>                             </a:t>
            </a:r>
            <a:r>
              <a:rPr lang="zh-CN" altLang="en-US" dirty="0" smtClean="0"/>
              <a:t>方式二：</a:t>
            </a:r>
            <a:r>
              <a:rPr lang="en-US" altLang="zh-CN" dirty="0" smtClean="0"/>
              <a:t>C</a:t>
            </a:r>
            <a:r>
              <a:rPr lang="zh-CN" altLang="en-US" dirty="0" smtClean="0"/>
              <a:t>直接将密钥安全传递给</a:t>
            </a:r>
            <a:r>
              <a:rPr lang="en-US" altLang="zh-CN" dirty="0" smtClean="0"/>
              <a:t>A</a:t>
            </a:r>
            <a:r>
              <a:rPr lang="zh-CN" altLang="en-US" dirty="0" smtClean="0"/>
              <a:t>和</a:t>
            </a:r>
            <a:r>
              <a:rPr lang="en-US" altLang="zh-CN" dirty="0" smtClean="0"/>
              <a:t>B</a:t>
            </a:r>
            <a:r>
              <a:rPr lang="zh-CN" altLang="en-US" dirty="0" smtClean="0"/>
              <a:t>；</a:t>
            </a:r>
            <a:endParaRPr lang="en-US" altLang="zh-CN" dirty="0" smtClean="0"/>
          </a:p>
          <a:p>
            <a:r>
              <a:rPr lang="en-US" altLang="zh-CN" dirty="0" smtClean="0"/>
              <a:t>                             </a:t>
            </a:r>
            <a:r>
              <a:rPr lang="zh-CN" altLang="en-US" dirty="0" smtClean="0"/>
              <a:t>方式三：一方以旧密钥加密新密钥后安全传递给另一方；</a:t>
            </a:r>
            <a:endParaRPr lang="en-US" altLang="zh-CN" dirty="0" smtClean="0"/>
          </a:p>
          <a:p>
            <a:r>
              <a:rPr lang="en-US" altLang="zh-CN" dirty="0" smtClean="0"/>
              <a:t>                             </a:t>
            </a:r>
            <a:r>
              <a:rPr lang="zh-CN" altLang="en-US" dirty="0" smtClean="0"/>
              <a:t>方式四：</a:t>
            </a:r>
            <a:r>
              <a:rPr lang="en-US" altLang="zh-CN" dirty="0" smtClean="0"/>
              <a:t>A</a:t>
            </a:r>
            <a:r>
              <a:rPr lang="zh-CN" altLang="en-US" dirty="0" smtClean="0"/>
              <a:t>向</a:t>
            </a:r>
            <a:r>
              <a:rPr lang="en-US" altLang="zh-CN" dirty="0" smtClean="0"/>
              <a:t>C</a:t>
            </a:r>
            <a:r>
              <a:rPr lang="zh-CN" altLang="en-US" dirty="0" smtClean="0"/>
              <a:t>申请</a:t>
            </a:r>
            <a:r>
              <a:rPr lang="en-US" altLang="zh-CN" dirty="0" smtClean="0"/>
              <a:t>A</a:t>
            </a:r>
            <a:r>
              <a:rPr lang="zh-CN" altLang="en-US" dirty="0" smtClean="0"/>
              <a:t>与</a:t>
            </a:r>
            <a:r>
              <a:rPr lang="en-US" altLang="zh-CN" dirty="0" smtClean="0"/>
              <a:t>B</a:t>
            </a:r>
            <a:r>
              <a:rPr lang="zh-CN" altLang="en-US" dirty="0" smtClean="0"/>
              <a:t>之间的会话密钥，</a:t>
            </a:r>
            <a:r>
              <a:rPr lang="en-US" altLang="zh-CN" dirty="0" smtClean="0"/>
              <a:t>C</a:t>
            </a:r>
            <a:r>
              <a:rPr lang="zh-CN" altLang="en-US" dirty="0" smtClean="0"/>
              <a:t>传递密钥给</a:t>
            </a:r>
            <a:r>
              <a:rPr lang="en-US" altLang="zh-CN" dirty="0" smtClean="0"/>
              <a:t>A</a:t>
            </a:r>
            <a:r>
              <a:rPr lang="zh-CN" altLang="en-US" dirty="0" smtClean="0"/>
              <a:t>和</a:t>
            </a:r>
            <a:r>
              <a:rPr lang="en-US" altLang="zh-CN" dirty="0" smtClean="0"/>
              <a:t>B</a:t>
            </a:r>
            <a:r>
              <a:rPr lang="zh-CN" altLang="en-US" dirty="0" smtClean="0"/>
              <a:t>。 </a:t>
            </a:r>
            <a:r>
              <a:rPr lang="en-US" altLang="zh-CN" dirty="0" smtClean="0"/>
              <a:t>C—</a:t>
            </a:r>
            <a:r>
              <a:rPr lang="zh-CN" altLang="en-US" dirty="0" smtClean="0"/>
              <a:t>密钥分发中心。</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15</a:t>
            </a:fld>
            <a:r>
              <a:rPr lang="en-US" altLang="zh-CN" dirty="0" smtClean="0"/>
              <a:t>/56</a:t>
            </a:r>
            <a:endParaRPr lang="en-US" altLang="zh-CN" dirty="0"/>
          </a:p>
        </p:txBody>
      </p:sp>
      <p:sp>
        <p:nvSpPr>
          <p:cNvPr id="4" name="TextBox 3"/>
          <p:cNvSpPr txBox="1"/>
          <p:nvPr/>
        </p:nvSpPr>
        <p:spPr>
          <a:xfrm>
            <a:off x="539552" y="476672"/>
            <a:ext cx="7920880" cy="3785652"/>
          </a:xfrm>
          <a:prstGeom prst="rect">
            <a:avLst/>
          </a:prstGeom>
          <a:noFill/>
        </p:spPr>
        <p:txBody>
          <a:bodyPr wrap="square" rtlCol="0">
            <a:spAutoFit/>
          </a:bodyPr>
          <a:lstStyle/>
          <a:p>
            <a:r>
              <a:rPr lang="en-US" altLang="zh-CN" sz="2400" dirty="0" smtClean="0">
                <a:solidFill>
                  <a:srgbClr val="0000CC"/>
                </a:solidFill>
              </a:rPr>
              <a:t>2</a:t>
            </a:r>
            <a:r>
              <a:rPr lang="zh-CN" altLang="en-US" sz="2400" dirty="0" smtClean="0">
                <a:solidFill>
                  <a:srgbClr val="0000CC"/>
                </a:solidFill>
              </a:rPr>
              <a:t>、密钥分发方案</a:t>
            </a:r>
            <a:endParaRPr lang="en-US" altLang="zh-CN" sz="2400" dirty="0" smtClean="0">
              <a:solidFill>
                <a:srgbClr val="0000CC"/>
              </a:solidFill>
            </a:endParaRPr>
          </a:p>
          <a:p>
            <a:pPr>
              <a:buFont typeface="Wingdings" pitchFamily="2" charset="2"/>
              <a:buChar char="u"/>
            </a:pPr>
            <a:r>
              <a:rPr lang="zh-CN" altLang="en-US" sz="2000" dirty="0" smtClean="0">
                <a:solidFill>
                  <a:srgbClr val="00B050"/>
                </a:solidFill>
              </a:rPr>
              <a:t>密钥分发方案</a:t>
            </a:r>
            <a:r>
              <a:rPr lang="en-US" altLang="zh-CN" sz="2000" dirty="0" smtClean="0">
                <a:solidFill>
                  <a:srgbClr val="00B050"/>
                </a:solidFill>
              </a:rPr>
              <a:t>1—</a:t>
            </a:r>
            <a:r>
              <a:rPr lang="zh-CN" altLang="en-US" sz="2000" dirty="0" smtClean="0">
                <a:solidFill>
                  <a:srgbClr val="00B050"/>
                </a:solidFill>
              </a:rPr>
              <a:t>基本的密钥分发方案</a:t>
            </a:r>
            <a:endParaRPr lang="en-US" altLang="zh-CN" sz="2000" dirty="0" smtClean="0">
              <a:solidFill>
                <a:srgbClr val="00B050"/>
              </a:solidFill>
            </a:endParaRPr>
          </a:p>
          <a:p>
            <a:r>
              <a:rPr lang="zh-CN" altLang="en-US" dirty="0" smtClean="0"/>
              <a:t>假设</a:t>
            </a:r>
            <a:r>
              <a:rPr lang="en-US" altLang="zh-CN" dirty="0" smtClean="0"/>
              <a:t>Ka—A</a:t>
            </a:r>
            <a:r>
              <a:rPr lang="zh-CN" altLang="en-US" dirty="0" smtClean="0"/>
              <a:t>与分发中心</a:t>
            </a:r>
            <a:r>
              <a:rPr lang="en-US" altLang="zh-CN" dirty="0" smtClean="0"/>
              <a:t>C</a:t>
            </a:r>
            <a:r>
              <a:rPr lang="zh-CN" altLang="en-US" dirty="0" smtClean="0"/>
              <a:t>通信的主密钥；</a:t>
            </a:r>
            <a:endParaRPr lang="en-US" altLang="zh-CN" dirty="0" smtClean="0"/>
          </a:p>
          <a:p>
            <a:r>
              <a:rPr lang="en-US" altLang="zh-CN" dirty="0" smtClean="0"/>
              <a:t>        Kb—B</a:t>
            </a:r>
            <a:r>
              <a:rPr lang="zh-CN" altLang="en-US" dirty="0" smtClean="0"/>
              <a:t>与分发中心</a:t>
            </a:r>
            <a:r>
              <a:rPr lang="en-US" altLang="zh-CN" dirty="0" smtClean="0"/>
              <a:t>C</a:t>
            </a:r>
            <a:r>
              <a:rPr lang="zh-CN" altLang="en-US" dirty="0" smtClean="0"/>
              <a:t>通信的主密钥；</a:t>
            </a:r>
            <a:endParaRPr lang="en-US" altLang="zh-CN" dirty="0" smtClean="0"/>
          </a:p>
          <a:p>
            <a:r>
              <a:rPr lang="en-US" altLang="zh-CN" dirty="0" smtClean="0"/>
              <a:t>        Ks—A</a:t>
            </a:r>
            <a:r>
              <a:rPr lang="zh-CN" altLang="en-US" dirty="0" smtClean="0"/>
              <a:t>与</a:t>
            </a:r>
            <a:r>
              <a:rPr lang="en-US" altLang="zh-CN" dirty="0" smtClean="0"/>
              <a:t>B</a:t>
            </a:r>
            <a:r>
              <a:rPr lang="zh-CN" altLang="en-US" dirty="0" smtClean="0"/>
              <a:t>通信的会话密钥</a:t>
            </a:r>
            <a:endParaRPr lang="en-US" altLang="zh-CN" dirty="0" smtClean="0"/>
          </a:p>
          <a:p>
            <a:r>
              <a:rPr lang="en-US" altLang="zh-CN" dirty="0" smtClean="0"/>
              <a:t>        </a:t>
            </a:r>
            <a:r>
              <a:rPr lang="zh-CN" altLang="en-US" dirty="0" smtClean="0"/>
              <a:t>现在</a:t>
            </a:r>
            <a:r>
              <a:rPr lang="en-US" altLang="zh-CN" dirty="0" smtClean="0"/>
              <a:t>A</a:t>
            </a:r>
            <a:r>
              <a:rPr lang="zh-CN" altLang="en-US" dirty="0" smtClean="0"/>
              <a:t>想与</a:t>
            </a:r>
            <a:r>
              <a:rPr lang="en-US" altLang="zh-CN" dirty="0" smtClean="0"/>
              <a:t>B</a:t>
            </a:r>
            <a:r>
              <a:rPr lang="zh-CN" altLang="en-US" dirty="0" smtClean="0"/>
              <a:t>秘密通信，密钥分发过程如下：</a:t>
            </a:r>
            <a:endParaRPr lang="en-US" altLang="zh-CN" dirty="0" smtClean="0"/>
          </a:p>
          <a:p>
            <a:r>
              <a:rPr lang="en-US" altLang="zh-CN" dirty="0" smtClean="0"/>
              <a:t>        step1</a:t>
            </a:r>
            <a:r>
              <a:rPr lang="zh-CN" altLang="en-US" dirty="0" smtClean="0"/>
              <a:t>：</a:t>
            </a:r>
            <a:r>
              <a:rPr lang="en-US" altLang="zh-CN" dirty="0" smtClean="0"/>
              <a:t>A</a:t>
            </a:r>
            <a:r>
              <a:rPr lang="zh-CN" altLang="en-US" dirty="0" smtClean="0"/>
              <a:t>向密钥分发中心</a:t>
            </a:r>
            <a:r>
              <a:rPr lang="en-US" altLang="zh-CN" dirty="0" smtClean="0"/>
              <a:t>C</a:t>
            </a:r>
            <a:r>
              <a:rPr lang="zh-CN" altLang="en-US" dirty="0" smtClean="0"/>
              <a:t>（称为</a:t>
            </a:r>
            <a:r>
              <a:rPr lang="en-US" altLang="zh-CN" dirty="0" smtClean="0"/>
              <a:t>KDC</a:t>
            </a:r>
            <a:r>
              <a:rPr lang="zh-CN" altLang="en-US" dirty="0" smtClean="0"/>
              <a:t>）发送申请</a:t>
            </a:r>
            <a:r>
              <a:rPr lang="en-US" altLang="zh-CN" dirty="0" smtClean="0"/>
              <a:t>ID</a:t>
            </a:r>
            <a:r>
              <a:rPr lang="en-US" altLang="zh-CN" baseline="-25000" dirty="0" smtClean="0"/>
              <a:t>A</a:t>
            </a:r>
            <a:r>
              <a:rPr lang="en-US" altLang="zh-CN" dirty="0" smtClean="0"/>
              <a:t>//ID</a:t>
            </a:r>
            <a:r>
              <a:rPr lang="en-US" altLang="zh-CN" baseline="-25000" dirty="0" smtClean="0"/>
              <a:t>B</a:t>
            </a:r>
            <a:r>
              <a:rPr lang="en-US" altLang="zh-CN" dirty="0" smtClean="0"/>
              <a:t>//N</a:t>
            </a:r>
            <a:r>
              <a:rPr lang="en-US" altLang="zh-CN" baseline="-25000" dirty="0" smtClean="0"/>
              <a:t>1</a:t>
            </a:r>
            <a:r>
              <a:rPr lang="zh-CN" altLang="en-US" dirty="0" smtClean="0"/>
              <a:t>。其中</a:t>
            </a:r>
            <a:r>
              <a:rPr lang="en-US" altLang="zh-CN" dirty="0" smtClean="0"/>
              <a:t>ID</a:t>
            </a:r>
            <a:r>
              <a:rPr lang="en-US" altLang="zh-CN" baseline="-25000" dirty="0" smtClean="0"/>
              <a:t>A</a:t>
            </a:r>
            <a:r>
              <a:rPr lang="zh-CN" altLang="en-US" dirty="0" smtClean="0"/>
              <a:t>、</a:t>
            </a:r>
            <a:r>
              <a:rPr lang="en-US" altLang="zh-CN" dirty="0" smtClean="0"/>
              <a:t>ID</a:t>
            </a:r>
            <a:r>
              <a:rPr lang="en-US" altLang="zh-CN" baseline="-25000" dirty="0" smtClean="0"/>
              <a:t>B</a:t>
            </a:r>
            <a:r>
              <a:rPr lang="zh-CN" altLang="en-US" dirty="0" smtClean="0"/>
              <a:t>分别是节点</a:t>
            </a:r>
            <a:r>
              <a:rPr lang="en-US" altLang="zh-CN" dirty="0" smtClean="0"/>
              <a:t>A</a:t>
            </a:r>
            <a:r>
              <a:rPr lang="zh-CN" altLang="en-US" dirty="0" smtClean="0"/>
              <a:t>和节点</a:t>
            </a:r>
            <a:r>
              <a:rPr lang="en-US" altLang="zh-CN" dirty="0" smtClean="0"/>
              <a:t>B</a:t>
            </a:r>
            <a:r>
              <a:rPr lang="zh-CN" altLang="en-US" dirty="0" smtClean="0"/>
              <a:t>的身份识别码，</a:t>
            </a:r>
            <a:r>
              <a:rPr lang="en-US" altLang="zh-CN" dirty="0" smtClean="0"/>
              <a:t>N</a:t>
            </a:r>
            <a:r>
              <a:rPr lang="en-US" altLang="zh-CN" baseline="-25000" dirty="0" smtClean="0"/>
              <a:t>1</a:t>
            </a:r>
            <a:r>
              <a:rPr lang="zh-CN" altLang="en-US" dirty="0" smtClean="0"/>
              <a:t>是节点</a:t>
            </a:r>
            <a:r>
              <a:rPr lang="en-US" altLang="zh-CN" dirty="0" smtClean="0"/>
              <a:t>A</a:t>
            </a:r>
            <a:r>
              <a:rPr lang="zh-CN" altLang="en-US" dirty="0" smtClean="0"/>
              <a:t>产生的随机数；</a:t>
            </a:r>
            <a:endParaRPr lang="en-US" altLang="zh-CN" dirty="0" smtClean="0"/>
          </a:p>
          <a:p>
            <a:r>
              <a:rPr lang="en-US" altLang="zh-CN" dirty="0" smtClean="0"/>
              <a:t>        step2</a:t>
            </a:r>
            <a:r>
              <a:rPr lang="zh-CN" altLang="en-US" dirty="0" smtClean="0"/>
              <a:t>：</a:t>
            </a:r>
            <a:r>
              <a:rPr lang="en-US" altLang="zh-CN" dirty="0" smtClean="0"/>
              <a:t>C</a:t>
            </a:r>
            <a:r>
              <a:rPr lang="zh-CN" altLang="en-US" dirty="0" smtClean="0"/>
              <a:t>给节点</a:t>
            </a:r>
            <a:r>
              <a:rPr lang="en-US" altLang="zh-CN" dirty="0" smtClean="0"/>
              <a:t>A</a:t>
            </a:r>
            <a:r>
              <a:rPr lang="zh-CN" altLang="en-US" dirty="0" smtClean="0"/>
              <a:t>回复</a:t>
            </a:r>
            <a:r>
              <a:rPr lang="en-US" altLang="zh-CN" dirty="0" smtClean="0"/>
              <a:t>E</a:t>
            </a:r>
            <a:r>
              <a:rPr lang="zh-CN" altLang="en-US" dirty="0" smtClean="0"/>
              <a:t>（</a:t>
            </a:r>
            <a:r>
              <a:rPr lang="en-US" altLang="zh-CN" dirty="0" smtClean="0"/>
              <a:t>Ka, [Ks//ID</a:t>
            </a:r>
            <a:r>
              <a:rPr lang="en-US" altLang="zh-CN" baseline="-25000" dirty="0" smtClean="0"/>
              <a:t>A</a:t>
            </a:r>
            <a:r>
              <a:rPr lang="en-US" altLang="zh-CN" dirty="0" smtClean="0"/>
              <a:t>//ID</a:t>
            </a:r>
            <a:r>
              <a:rPr lang="en-US" altLang="zh-CN" baseline="-25000" dirty="0" smtClean="0"/>
              <a:t>B</a:t>
            </a:r>
            <a:r>
              <a:rPr lang="en-US" altLang="zh-CN" dirty="0" smtClean="0"/>
              <a:t>//N</a:t>
            </a:r>
            <a:r>
              <a:rPr lang="en-US" altLang="zh-CN" baseline="-25000" dirty="0" smtClean="0"/>
              <a:t>1</a:t>
            </a:r>
            <a:r>
              <a:rPr lang="en-US" altLang="zh-CN" dirty="0" smtClean="0"/>
              <a:t>]</a:t>
            </a:r>
            <a:r>
              <a:rPr lang="zh-CN" altLang="en-US" dirty="0" smtClean="0"/>
              <a:t>）</a:t>
            </a:r>
            <a:r>
              <a:rPr lang="en-US" altLang="zh-CN" dirty="0" smtClean="0"/>
              <a:t>//E</a:t>
            </a:r>
            <a:r>
              <a:rPr lang="zh-CN" altLang="en-US" dirty="0" smtClean="0"/>
              <a:t>（</a:t>
            </a:r>
            <a:r>
              <a:rPr lang="en-US" altLang="zh-CN" dirty="0" smtClean="0"/>
              <a:t>Kb, [Ks//ID</a:t>
            </a:r>
            <a:r>
              <a:rPr lang="en-US" altLang="zh-CN" baseline="-25000" dirty="0" smtClean="0"/>
              <a:t>A</a:t>
            </a:r>
            <a:r>
              <a:rPr lang="en-US" altLang="zh-CN" dirty="0" smtClean="0"/>
              <a:t>]</a:t>
            </a:r>
            <a:r>
              <a:rPr lang="zh-CN" altLang="en-US" dirty="0" smtClean="0"/>
              <a:t>）</a:t>
            </a:r>
            <a:r>
              <a:rPr lang="en-US" altLang="zh-CN" dirty="0" smtClean="0"/>
              <a:t>;</a:t>
            </a:r>
          </a:p>
          <a:p>
            <a:r>
              <a:rPr lang="en-US" altLang="zh-CN" dirty="0" smtClean="0"/>
              <a:t>        step3</a:t>
            </a:r>
            <a:r>
              <a:rPr lang="zh-CN" altLang="en-US" dirty="0" smtClean="0"/>
              <a:t>：节点</a:t>
            </a:r>
            <a:r>
              <a:rPr lang="en-US" altLang="zh-CN" dirty="0" smtClean="0"/>
              <a:t>A</a:t>
            </a:r>
            <a:r>
              <a:rPr lang="zh-CN" altLang="en-US" dirty="0" smtClean="0"/>
              <a:t>向节点</a:t>
            </a:r>
            <a:r>
              <a:rPr lang="en-US" altLang="zh-CN" dirty="0" smtClean="0"/>
              <a:t>B</a:t>
            </a:r>
            <a:r>
              <a:rPr lang="zh-CN" altLang="en-US" dirty="0" smtClean="0"/>
              <a:t>发送</a:t>
            </a:r>
            <a:r>
              <a:rPr lang="en-US" altLang="zh-CN" dirty="0" smtClean="0"/>
              <a:t>E</a:t>
            </a:r>
            <a:r>
              <a:rPr lang="zh-CN" altLang="en-US" dirty="0" smtClean="0"/>
              <a:t>（</a:t>
            </a:r>
            <a:r>
              <a:rPr lang="en-US" altLang="zh-CN" dirty="0" smtClean="0"/>
              <a:t>Kb, [Ks//ID</a:t>
            </a:r>
            <a:r>
              <a:rPr lang="en-US" altLang="zh-CN" baseline="-25000" dirty="0" smtClean="0"/>
              <a:t>A</a:t>
            </a:r>
            <a:r>
              <a:rPr lang="en-US" altLang="zh-CN" dirty="0" smtClean="0"/>
              <a:t>]</a:t>
            </a:r>
            <a:r>
              <a:rPr lang="zh-CN" altLang="en-US" dirty="0" smtClean="0"/>
              <a:t>）</a:t>
            </a:r>
            <a:r>
              <a:rPr lang="en-US" altLang="zh-CN" dirty="0" smtClean="0"/>
              <a:t>;</a:t>
            </a:r>
          </a:p>
          <a:p>
            <a:r>
              <a:rPr lang="en-US" altLang="zh-CN" dirty="0" smtClean="0"/>
              <a:t>        step4</a:t>
            </a:r>
            <a:r>
              <a:rPr lang="zh-CN" altLang="en-US" dirty="0" smtClean="0"/>
              <a:t>：节点</a:t>
            </a:r>
            <a:r>
              <a:rPr lang="en-US" altLang="zh-CN" dirty="0" smtClean="0"/>
              <a:t>B</a:t>
            </a:r>
            <a:r>
              <a:rPr lang="zh-CN" altLang="en-US" dirty="0" smtClean="0"/>
              <a:t>给节点</a:t>
            </a:r>
            <a:r>
              <a:rPr lang="en-US" altLang="zh-CN" dirty="0" smtClean="0"/>
              <a:t>A</a:t>
            </a:r>
            <a:r>
              <a:rPr lang="zh-CN" altLang="en-US" dirty="0" smtClean="0"/>
              <a:t>回复</a:t>
            </a:r>
            <a:r>
              <a:rPr lang="en-US" altLang="zh-CN" dirty="0" smtClean="0"/>
              <a:t>E</a:t>
            </a:r>
            <a:r>
              <a:rPr lang="zh-CN" altLang="en-US" dirty="0" smtClean="0"/>
              <a:t>（</a:t>
            </a:r>
            <a:r>
              <a:rPr lang="en-US" altLang="zh-CN" dirty="0" smtClean="0"/>
              <a:t>Ks, N</a:t>
            </a:r>
            <a:r>
              <a:rPr lang="en-US" altLang="zh-CN" baseline="-25000" dirty="0" smtClean="0"/>
              <a:t>2</a:t>
            </a:r>
            <a:r>
              <a:rPr lang="zh-CN" altLang="en-US" dirty="0" smtClean="0"/>
              <a:t>）</a:t>
            </a:r>
            <a:r>
              <a:rPr lang="en-US" altLang="zh-CN" dirty="0" smtClean="0"/>
              <a:t>;</a:t>
            </a:r>
          </a:p>
          <a:p>
            <a:r>
              <a:rPr lang="en-US" altLang="zh-CN" dirty="0" smtClean="0"/>
              <a:t>        step5</a:t>
            </a:r>
            <a:r>
              <a:rPr lang="zh-CN" altLang="en-US" dirty="0" smtClean="0"/>
              <a:t>：节点</a:t>
            </a:r>
            <a:r>
              <a:rPr lang="en-US" altLang="zh-CN" dirty="0" smtClean="0"/>
              <a:t>A</a:t>
            </a:r>
            <a:r>
              <a:rPr lang="zh-CN" altLang="en-US" dirty="0" smtClean="0"/>
              <a:t>向节点</a:t>
            </a:r>
            <a:r>
              <a:rPr lang="en-US" altLang="zh-CN" dirty="0" smtClean="0"/>
              <a:t>B</a:t>
            </a:r>
            <a:r>
              <a:rPr lang="zh-CN" altLang="en-US" dirty="0" smtClean="0"/>
              <a:t>发送</a:t>
            </a:r>
            <a:r>
              <a:rPr lang="en-US" altLang="zh-CN" dirty="0" smtClean="0"/>
              <a:t>E</a:t>
            </a:r>
            <a:r>
              <a:rPr lang="zh-CN" altLang="en-US" dirty="0" smtClean="0"/>
              <a:t>（</a:t>
            </a:r>
            <a:r>
              <a:rPr lang="en-US" altLang="zh-CN" dirty="0" smtClean="0"/>
              <a:t>Ks, f(N</a:t>
            </a:r>
            <a:r>
              <a:rPr lang="en-US" altLang="zh-CN" baseline="-25000" dirty="0" smtClean="0"/>
              <a:t>2</a:t>
            </a:r>
            <a:r>
              <a:rPr lang="en-US" altLang="zh-CN" dirty="0" smtClean="0"/>
              <a:t>)</a:t>
            </a:r>
            <a:r>
              <a:rPr lang="zh-CN" altLang="en-US" dirty="0" smtClean="0"/>
              <a:t>）。其中</a:t>
            </a:r>
            <a:r>
              <a:rPr lang="en-US" altLang="zh-CN" dirty="0" smtClean="0"/>
              <a:t>f()</a:t>
            </a:r>
            <a:r>
              <a:rPr lang="zh-CN" altLang="en-US" dirty="0" smtClean="0"/>
              <a:t>是</a:t>
            </a:r>
            <a:r>
              <a:rPr lang="en-US" altLang="zh-CN" dirty="0" smtClean="0"/>
              <a:t>A</a:t>
            </a:r>
            <a:r>
              <a:rPr lang="zh-CN" altLang="en-US" dirty="0" smtClean="0"/>
              <a:t>、</a:t>
            </a:r>
            <a:r>
              <a:rPr lang="en-US" altLang="zh-CN" dirty="0" smtClean="0"/>
              <a:t>B</a:t>
            </a:r>
            <a:r>
              <a:rPr lang="zh-CN" altLang="en-US" dirty="0" smtClean="0"/>
              <a:t>双方事先约定的函数</a:t>
            </a:r>
            <a:endParaRPr lang="zh-CN" altLang="en-US" dirty="0"/>
          </a:p>
        </p:txBody>
      </p:sp>
      <p:sp>
        <p:nvSpPr>
          <p:cNvPr id="5" name="TextBox 4"/>
          <p:cNvSpPr txBox="1"/>
          <p:nvPr/>
        </p:nvSpPr>
        <p:spPr>
          <a:xfrm>
            <a:off x="1043608" y="4327936"/>
            <a:ext cx="7632848" cy="1754326"/>
          </a:xfrm>
          <a:prstGeom prst="rect">
            <a:avLst/>
          </a:prstGeom>
          <a:noFill/>
        </p:spPr>
        <p:txBody>
          <a:bodyPr wrap="square" rtlCol="0">
            <a:spAutoFit/>
          </a:bodyPr>
          <a:lstStyle/>
          <a:p>
            <a:r>
              <a:rPr lang="zh-CN" altLang="en-US" dirty="0" smtClean="0">
                <a:solidFill>
                  <a:schemeClr val="accent2"/>
                </a:solidFill>
              </a:rPr>
              <a:t>问题</a:t>
            </a:r>
            <a:r>
              <a:rPr lang="en-US" altLang="zh-CN" dirty="0" smtClean="0">
                <a:solidFill>
                  <a:schemeClr val="accent2"/>
                </a:solidFill>
              </a:rPr>
              <a:t>1</a:t>
            </a:r>
            <a:r>
              <a:rPr lang="zh-CN" altLang="en-US" dirty="0" smtClean="0"/>
              <a:t>：为什么</a:t>
            </a:r>
            <a:r>
              <a:rPr lang="en-US" altLang="zh-CN" dirty="0" smtClean="0"/>
              <a:t>KDC</a:t>
            </a:r>
            <a:r>
              <a:rPr lang="zh-CN" altLang="en-US" dirty="0" smtClean="0"/>
              <a:t>不直接将节点</a:t>
            </a:r>
            <a:r>
              <a:rPr lang="en-US" altLang="zh-CN" dirty="0" smtClean="0"/>
              <a:t>B</a:t>
            </a:r>
            <a:r>
              <a:rPr lang="zh-CN" altLang="en-US" dirty="0" smtClean="0"/>
              <a:t>所需要的信息</a:t>
            </a:r>
            <a:r>
              <a:rPr lang="en-US" altLang="zh-CN" dirty="0" smtClean="0"/>
              <a:t>E</a:t>
            </a:r>
            <a:r>
              <a:rPr lang="zh-CN" altLang="en-US" dirty="0" smtClean="0"/>
              <a:t>（</a:t>
            </a:r>
            <a:r>
              <a:rPr lang="en-US" altLang="zh-CN" dirty="0" smtClean="0"/>
              <a:t>Kb, [Ks//ID</a:t>
            </a:r>
            <a:r>
              <a:rPr lang="en-US" altLang="zh-CN" baseline="-25000" dirty="0" smtClean="0"/>
              <a:t>A</a:t>
            </a:r>
            <a:r>
              <a:rPr lang="en-US" altLang="zh-CN" dirty="0" smtClean="0"/>
              <a:t>]</a:t>
            </a:r>
            <a:r>
              <a:rPr lang="zh-CN" altLang="en-US" dirty="0" smtClean="0"/>
              <a:t>）直接发给节点</a:t>
            </a:r>
            <a:r>
              <a:rPr lang="en-US" altLang="zh-CN" dirty="0" smtClean="0"/>
              <a:t>B</a:t>
            </a:r>
            <a:r>
              <a:rPr lang="zh-CN" altLang="en-US" dirty="0" smtClean="0"/>
              <a:t>呢？答案：可以的</a:t>
            </a:r>
            <a:endParaRPr lang="en-US" altLang="zh-CN" dirty="0" smtClean="0"/>
          </a:p>
          <a:p>
            <a:r>
              <a:rPr lang="zh-CN" altLang="en-US" dirty="0" smtClean="0">
                <a:solidFill>
                  <a:schemeClr val="accent2"/>
                </a:solidFill>
              </a:rPr>
              <a:t>问题</a:t>
            </a:r>
            <a:r>
              <a:rPr lang="en-US" altLang="zh-CN" dirty="0" smtClean="0">
                <a:solidFill>
                  <a:schemeClr val="accent2"/>
                </a:solidFill>
              </a:rPr>
              <a:t>2</a:t>
            </a:r>
            <a:r>
              <a:rPr lang="zh-CN" altLang="en-US" dirty="0" smtClean="0"/>
              <a:t>：</a:t>
            </a:r>
            <a:r>
              <a:rPr lang="en-US" altLang="zh-CN" dirty="0" smtClean="0"/>
              <a:t>step4</a:t>
            </a:r>
            <a:r>
              <a:rPr lang="zh-CN" altLang="en-US" dirty="0" smtClean="0"/>
              <a:t>起什么作用？答案：表示</a:t>
            </a:r>
            <a:r>
              <a:rPr lang="en-US" altLang="zh-CN" dirty="0" smtClean="0"/>
              <a:t>B</a:t>
            </a:r>
            <a:r>
              <a:rPr lang="zh-CN" altLang="en-US" dirty="0" smtClean="0"/>
              <a:t>收到了</a:t>
            </a:r>
            <a:r>
              <a:rPr lang="en-US" altLang="zh-CN" dirty="0" smtClean="0"/>
              <a:t>A</a:t>
            </a:r>
            <a:r>
              <a:rPr lang="zh-CN" altLang="en-US" dirty="0" smtClean="0"/>
              <a:t>发给它的会话密钥，同时知道</a:t>
            </a:r>
            <a:r>
              <a:rPr lang="en-US" altLang="zh-CN" dirty="0" smtClean="0"/>
              <a:t>A</a:t>
            </a:r>
            <a:r>
              <a:rPr lang="zh-CN" altLang="en-US" dirty="0" smtClean="0"/>
              <a:t>想与我秘密通信。</a:t>
            </a:r>
            <a:endParaRPr lang="en-US" altLang="zh-CN" dirty="0" smtClean="0"/>
          </a:p>
          <a:p>
            <a:r>
              <a:rPr lang="zh-CN" altLang="en-US" dirty="0" smtClean="0">
                <a:solidFill>
                  <a:schemeClr val="accent2"/>
                </a:solidFill>
              </a:rPr>
              <a:t>问题</a:t>
            </a:r>
            <a:r>
              <a:rPr lang="en-US" altLang="zh-CN" dirty="0" smtClean="0">
                <a:solidFill>
                  <a:schemeClr val="accent2"/>
                </a:solidFill>
              </a:rPr>
              <a:t>3</a:t>
            </a:r>
            <a:r>
              <a:rPr lang="zh-CN" altLang="en-US" dirty="0" smtClean="0"/>
              <a:t>：</a:t>
            </a:r>
            <a:r>
              <a:rPr lang="en-US" altLang="zh-CN" dirty="0" smtClean="0"/>
              <a:t>step5</a:t>
            </a:r>
            <a:r>
              <a:rPr lang="zh-CN" altLang="en-US" dirty="0" smtClean="0"/>
              <a:t>可以不要吗？答案：需要，表明双方都可以用会话密钥加解密。</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16</a:t>
            </a:fld>
            <a:r>
              <a:rPr lang="en-US" altLang="zh-CN" dirty="0" smtClean="0"/>
              <a:t>/56</a:t>
            </a:r>
            <a:endParaRPr lang="en-US" altLang="zh-CN" dirty="0"/>
          </a:p>
        </p:txBody>
      </p:sp>
      <p:sp>
        <p:nvSpPr>
          <p:cNvPr id="4" name="矩形 3"/>
          <p:cNvSpPr/>
          <p:nvPr/>
        </p:nvSpPr>
        <p:spPr>
          <a:xfrm>
            <a:off x="971600" y="476672"/>
            <a:ext cx="7488832" cy="2062103"/>
          </a:xfrm>
          <a:prstGeom prst="rect">
            <a:avLst/>
          </a:prstGeom>
        </p:spPr>
        <p:txBody>
          <a:bodyPr wrap="square">
            <a:spAutoFit/>
          </a:bodyPr>
          <a:lstStyle/>
          <a:p>
            <a:pPr>
              <a:buFont typeface="Wingdings" pitchFamily="2" charset="2"/>
              <a:buChar char="u"/>
            </a:pPr>
            <a:r>
              <a:rPr lang="zh-CN" altLang="en-US" sz="2000" dirty="0" smtClean="0">
                <a:solidFill>
                  <a:srgbClr val="00B050"/>
                </a:solidFill>
              </a:rPr>
              <a:t>密钥分发方案</a:t>
            </a:r>
            <a:r>
              <a:rPr lang="en-US" altLang="zh-CN" sz="2000" dirty="0" smtClean="0">
                <a:solidFill>
                  <a:srgbClr val="00B050"/>
                </a:solidFill>
              </a:rPr>
              <a:t>2—</a:t>
            </a:r>
            <a:r>
              <a:rPr lang="zh-CN" altLang="en-US" sz="2000" dirty="0" smtClean="0">
                <a:solidFill>
                  <a:srgbClr val="00B050"/>
                </a:solidFill>
              </a:rPr>
              <a:t>透明的密钥分发方案</a:t>
            </a:r>
            <a:endParaRPr lang="en-US" altLang="zh-CN" sz="2000" dirty="0" smtClean="0">
              <a:solidFill>
                <a:srgbClr val="00B050"/>
              </a:solidFill>
            </a:endParaRPr>
          </a:p>
          <a:p>
            <a:r>
              <a:rPr lang="en-US" altLang="zh-CN" dirty="0" smtClean="0"/>
              <a:t>        step1</a:t>
            </a:r>
            <a:r>
              <a:rPr lang="zh-CN" altLang="en-US" dirty="0" smtClean="0"/>
              <a:t>：</a:t>
            </a:r>
            <a:r>
              <a:rPr lang="en-US" altLang="zh-CN" dirty="0" smtClean="0"/>
              <a:t>A</a:t>
            </a:r>
            <a:r>
              <a:rPr lang="zh-CN" altLang="en-US" dirty="0" smtClean="0"/>
              <a:t>向密钥分发中心</a:t>
            </a:r>
            <a:r>
              <a:rPr lang="en-US" altLang="zh-CN" dirty="0" smtClean="0"/>
              <a:t>C</a:t>
            </a:r>
            <a:r>
              <a:rPr lang="zh-CN" altLang="en-US" dirty="0" smtClean="0"/>
              <a:t>（称为</a:t>
            </a:r>
            <a:r>
              <a:rPr lang="en-US" altLang="zh-CN" dirty="0" smtClean="0"/>
              <a:t>KDC</a:t>
            </a:r>
            <a:r>
              <a:rPr lang="zh-CN" altLang="en-US" dirty="0" smtClean="0"/>
              <a:t>）发送申请</a:t>
            </a:r>
            <a:r>
              <a:rPr lang="en-US" altLang="zh-CN" dirty="0" smtClean="0"/>
              <a:t>ID</a:t>
            </a:r>
            <a:r>
              <a:rPr lang="en-US" altLang="zh-CN" baseline="-25000" dirty="0" smtClean="0"/>
              <a:t>A</a:t>
            </a:r>
            <a:r>
              <a:rPr lang="en-US" altLang="zh-CN" dirty="0" smtClean="0"/>
              <a:t>//ID</a:t>
            </a:r>
            <a:r>
              <a:rPr lang="en-US" altLang="zh-CN" baseline="-25000" dirty="0" smtClean="0"/>
              <a:t>B</a:t>
            </a:r>
            <a:r>
              <a:rPr lang="en-US" altLang="zh-CN" dirty="0" smtClean="0"/>
              <a:t>//N</a:t>
            </a:r>
            <a:r>
              <a:rPr lang="en-US" altLang="zh-CN" baseline="-25000" dirty="0" smtClean="0"/>
              <a:t>1</a:t>
            </a:r>
            <a:r>
              <a:rPr lang="zh-CN" altLang="en-US" dirty="0" smtClean="0"/>
              <a:t>。其中</a:t>
            </a:r>
            <a:r>
              <a:rPr lang="en-US" altLang="zh-CN" dirty="0" smtClean="0"/>
              <a:t>ID</a:t>
            </a:r>
            <a:r>
              <a:rPr lang="en-US" altLang="zh-CN" baseline="-25000" dirty="0" smtClean="0"/>
              <a:t>A</a:t>
            </a:r>
            <a:r>
              <a:rPr lang="zh-CN" altLang="en-US" dirty="0" smtClean="0"/>
              <a:t>、</a:t>
            </a:r>
            <a:r>
              <a:rPr lang="en-US" altLang="zh-CN" dirty="0" smtClean="0"/>
              <a:t>ID</a:t>
            </a:r>
            <a:r>
              <a:rPr lang="en-US" altLang="zh-CN" baseline="-25000" dirty="0" smtClean="0"/>
              <a:t>B</a:t>
            </a:r>
            <a:r>
              <a:rPr lang="zh-CN" altLang="en-US" dirty="0" smtClean="0"/>
              <a:t>分别是节点</a:t>
            </a:r>
            <a:r>
              <a:rPr lang="en-US" altLang="zh-CN" dirty="0" smtClean="0"/>
              <a:t>A</a:t>
            </a:r>
            <a:r>
              <a:rPr lang="zh-CN" altLang="en-US" dirty="0" smtClean="0"/>
              <a:t>和节点</a:t>
            </a:r>
            <a:r>
              <a:rPr lang="en-US" altLang="zh-CN" dirty="0" smtClean="0"/>
              <a:t>B</a:t>
            </a:r>
            <a:r>
              <a:rPr lang="zh-CN" altLang="en-US" dirty="0" smtClean="0"/>
              <a:t>的身份识别码，</a:t>
            </a:r>
            <a:r>
              <a:rPr lang="en-US" altLang="zh-CN" dirty="0" smtClean="0"/>
              <a:t>N</a:t>
            </a:r>
            <a:r>
              <a:rPr lang="en-US" altLang="zh-CN" baseline="-25000" dirty="0" smtClean="0"/>
              <a:t>1</a:t>
            </a:r>
            <a:r>
              <a:rPr lang="zh-CN" altLang="en-US" dirty="0" smtClean="0"/>
              <a:t>是节点</a:t>
            </a:r>
            <a:r>
              <a:rPr lang="en-US" altLang="zh-CN" dirty="0" smtClean="0"/>
              <a:t>A</a:t>
            </a:r>
            <a:r>
              <a:rPr lang="zh-CN" altLang="en-US" dirty="0" smtClean="0"/>
              <a:t>产生的随机数；</a:t>
            </a:r>
            <a:endParaRPr lang="en-US" altLang="zh-CN" dirty="0" smtClean="0"/>
          </a:p>
          <a:p>
            <a:r>
              <a:rPr lang="en-US" altLang="zh-CN" dirty="0" smtClean="0"/>
              <a:t>        step2</a:t>
            </a:r>
            <a:r>
              <a:rPr lang="zh-CN" altLang="en-US" dirty="0" smtClean="0"/>
              <a:t>：</a:t>
            </a:r>
            <a:r>
              <a:rPr lang="en-US" altLang="zh-CN" dirty="0" smtClean="0"/>
              <a:t>C</a:t>
            </a:r>
            <a:r>
              <a:rPr lang="zh-CN" altLang="en-US" dirty="0" smtClean="0"/>
              <a:t>给节点</a:t>
            </a:r>
            <a:r>
              <a:rPr lang="en-US" altLang="zh-CN" dirty="0" smtClean="0"/>
              <a:t>A</a:t>
            </a:r>
            <a:r>
              <a:rPr lang="zh-CN" altLang="en-US" dirty="0" smtClean="0"/>
              <a:t>和</a:t>
            </a:r>
            <a:r>
              <a:rPr lang="en-US" altLang="zh-CN" dirty="0" smtClean="0"/>
              <a:t>B</a:t>
            </a:r>
            <a:r>
              <a:rPr lang="zh-CN" altLang="en-US" dirty="0" smtClean="0"/>
              <a:t>同时回复</a:t>
            </a:r>
            <a:r>
              <a:rPr lang="en-US" altLang="zh-CN" dirty="0" smtClean="0"/>
              <a:t>E</a:t>
            </a:r>
            <a:r>
              <a:rPr lang="zh-CN" altLang="en-US" dirty="0" smtClean="0"/>
              <a:t>（</a:t>
            </a:r>
            <a:r>
              <a:rPr lang="en-US" altLang="zh-CN" dirty="0" smtClean="0"/>
              <a:t>Ka, [Ks//ID</a:t>
            </a:r>
            <a:r>
              <a:rPr lang="en-US" altLang="zh-CN" baseline="-25000" dirty="0" smtClean="0"/>
              <a:t>A</a:t>
            </a:r>
            <a:r>
              <a:rPr lang="en-US" altLang="zh-CN" dirty="0" smtClean="0"/>
              <a:t>//ID</a:t>
            </a:r>
            <a:r>
              <a:rPr lang="en-US" altLang="zh-CN" baseline="-25000" dirty="0" smtClean="0"/>
              <a:t>B</a:t>
            </a:r>
            <a:r>
              <a:rPr lang="en-US" altLang="zh-CN" dirty="0" smtClean="0"/>
              <a:t>//N</a:t>
            </a:r>
            <a:r>
              <a:rPr lang="en-US" altLang="zh-CN" baseline="-25000" dirty="0" smtClean="0"/>
              <a:t>1</a:t>
            </a:r>
            <a:r>
              <a:rPr lang="en-US" altLang="zh-CN" dirty="0" smtClean="0"/>
              <a:t>]</a:t>
            </a:r>
            <a:r>
              <a:rPr lang="zh-CN" altLang="en-US" dirty="0" smtClean="0"/>
              <a:t>）</a:t>
            </a:r>
            <a:r>
              <a:rPr lang="en-US" altLang="zh-CN" dirty="0" smtClean="0"/>
              <a:t>//E</a:t>
            </a:r>
            <a:r>
              <a:rPr lang="zh-CN" altLang="en-US" dirty="0" smtClean="0"/>
              <a:t>（</a:t>
            </a:r>
            <a:r>
              <a:rPr lang="en-US" altLang="zh-CN" dirty="0" smtClean="0"/>
              <a:t>Kb, [Ks//ID</a:t>
            </a:r>
            <a:r>
              <a:rPr lang="en-US" altLang="zh-CN" baseline="-25000" dirty="0" smtClean="0"/>
              <a:t>A</a:t>
            </a:r>
            <a:r>
              <a:rPr lang="en-US" altLang="zh-CN" dirty="0" smtClean="0"/>
              <a:t>]</a:t>
            </a:r>
            <a:r>
              <a:rPr lang="zh-CN" altLang="en-US" dirty="0" smtClean="0"/>
              <a:t>）</a:t>
            </a:r>
            <a:r>
              <a:rPr lang="en-US" altLang="zh-CN" dirty="0" smtClean="0"/>
              <a:t>;</a:t>
            </a:r>
          </a:p>
          <a:p>
            <a:endParaRPr lang="en-US" altLang="zh-CN" dirty="0" smtClean="0">
              <a:solidFill>
                <a:srgbClr val="00B050"/>
              </a:solidFill>
            </a:endParaRPr>
          </a:p>
        </p:txBody>
      </p:sp>
      <p:sp>
        <p:nvSpPr>
          <p:cNvPr id="5" name="矩形 4"/>
          <p:cNvSpPr/>
          <p:nvPr/>
        </p:nvSpPr>
        <p:spPr>
          <a:xfrm>
            <a:off x="971600" y="2348880"/>
            <a:ext cx="7200800" cy="1231106"/>
          </a:xfrm>
          <a:prstGeom prst="rect">
            <a:avLst/>
          </a:prstGeom>
        </p:spPr>
        <p:txBody>
          <a:bodyPr wrap="square">
            <a:spAutoFit/>
          </a:bodyPr>
          <a:lstStyle/>
          <a:p>
            <a:pPr>
              <a:buFont typeface="Wingdings" pitchFamily="2" charset="2"/>
              <a:buChar char="u"/>
            </a:pPr>
            <a:r>
              <a:rPr lang="zh-CN" altLang="en-US" sz="2000" dirty="0" smtClean="0">
                <a:solidFill>
                  <a:srgbClr val="00B050"/>
                </a:solidFill>
              </a:rPr>
              <a:t>密钥分发方案</a:t>
            </a:r>
            <a:r>
              <a:rPr lang="en-US" altLang="zh-CN" sz="2000" dirty="0" smtClean="0">
                <a:solidFill>
                  <a:srgbClr val="00B050"/>
                </a:solidFill>
              </a:rPr>
              <a:t>3—</a:t>
            </a:r>
            <a:r>
              <a:rPr lang="zh-CN" altLang="en-US" sz="2000" dirty="0" smtClean="0">
                <a:solidFill>
                  <a:srgbClr val="00B050"/>
                </a:solidFill>
              </a:rPr>
              <a:t>分布式密钥分发方案</a:t>
            </a:r>
            <a:endParaRPr lang="en-US" altLang="zh-CN" sz="2000" dirty="0" smtClean="0">
              <a:solidFill>
                <a:srgbClr val="00B050"/>
              </a:solidFill>
            </a:endParaRPr>
          </a:p>
          <a:p>
            <a:r>
              <a:rPr lang="en-US" altLang="zh-CN" dirty="0" smtClean="0">
                <a:solidFill>
                  <a:srgbClr val="00B050"/>
                </a:solidFill>
              </a:rPr>
              <a:t>        </a:t>
            </a:r>
            <a:r>
              <a:rPr lang="en-US" altLang="zh-CN" dirty="0" smtClean="0"/>
              <a:t>step1</a:t>
            </a:r>
            <a:r>
              <a:rPr lang="zh-CN" altLang="en-US" dirty="0" smtClean="0"/>
              <a:t>：</a:t>
            </a:r>
            <a:r>
              <a:rPr lang="en-US" altLang="zh-CN" dirty="0" smtClean="0"/>
              <a:t>A</a:t>
            </a:r>
            <a:r>
              <a:rPr lang="zh-CN" altLang="en-US" dirty="0" smtClean="0"/>
              <a:t>向</a:t>
            </a:r>
            <a:r>
              <a:rPr lang="en-US" altLang="zh-CN" dirty="0" smtClean="0"/>
              <a:t>B</a:t>
            </a:r>
            <a:r>
              <a:rPr lang="zh-CN" altLang="en-US" dirty="0" smtClean="0"/>
              <a:t>发送</a:t>
            </a:r>
            <a:r>
              <a:rPr lang="en-US" altLang="zh-CN" dirty="0" smtClean="0"/>
              <a:t>ID</a:t>
            </a:r>
            <a:r>
              <a:rPr lang="en-US" altLang="zh-CN" baseline="-25000" dirty="0" smtClean="0"/>
              <a:t>A</a:t>
            </a:r>
            <a:r>
              <a:rPr lang="en-US" altLang="zh-CN" dirty="0" smtClean="0"/>
              <a:t>//N</a:t>
            </a:r>
            <a:r>
              <a:rPr lang="en-US" altLang="zh-CN" baseline="-25000" dirty="0" smtClean="0"/>
              <a:t>1</a:t>
            </a:r>
            <a:r>
              <a:rPr lang="en-US" altLang="zh-CN" dirty="0" smtClean="0"/>
              <a:t>;</a:t>
            </a:r>
          </a:p>
          <a:p>
            <a:r>
              <a:rPr lang="en-US" altLang="zh-CN" dirty="0" smtClean="0"/>
              <a:t>        step2</a:t>
            </a:r>
            <a:r>
              <a:rPr lang="zh-CN" altLang="en-US" dirty="0" smtClean="0"/>
              <a:t>：</a:t>
            </a:r>
            <a:r>
              <a:rPr lang="en-US" altLang="zh-CN" dirty="0" smtClean="0"/>
              <a:t>B</a:t>
            </a:r>
            <a:r>
              <a:rPr lang="zh-CN" altLang="en-US" dirty="0" smtClean="0"/>
              <a:t>给</a:t>
            </a:r>
            <a:r>
              <a:rPr lang="en-US" altLang="zh-CN" dirty="0" smtClean="0"/>
              <a:t>A</a:t>
            </a:r>
            <a:r>
              <a:rPr lang="zh-CN" altLang="en-US" dirty="0" smtClean="0"/>
              <a:t>回复</a:t>
            </a:r>
            <a:r>
              <a:rPr lang="en-US" altLang="zh-CN" dirty="0" smtClean="0"/>
              <a:t>E(Km, [Ks//ID</a:t>
            </a:r>
            <a:r>
              <a:rPr lang="en-US" altLang="zh-CN" baseline="-25000" dirty="0" smtClean="0"/>
              <a:t>A</a:t>
            </a:r>
            <a:r>
              <a:rPr lang="en-US" altLang="zh-CN" dirty="0" smtClean="0"/>
              <a:t>//ID</a:t>
            </a:r>
            <a:r>
              <a:rPr lang="en-US" altLang="zh-CN" baseline="-25000" dirty="0" smtClean="0"/>
              <a:t>B</a:t>
            </a:r>
            <a:r>
              <a:rPr lang="en-US" altLang="zh-CN" dirty="0" smtClean="0"/>
              <a:t>//f(N</a:t>
            </a:r>
            <a:r>
              <a:rPr lang="en-US" altLang="zh-CN" baseline="-25000" dirty="0" smtClean="0"/>
              <a:t>1</a:t>
            </a:r>
            <a:r>
              <a:rPr lang="en-US" altLang="zh-CN" dirty="0" smtClean="0"/>
              <a:t>)//N</a:t>
            </a:r>
            <a:r>
              <a:rPr lang="en-US" altLang="zh-CN" baseline="-25000" dirty="0" smtClean="0"/>
              <a:t>2</a:t>
            </a:r>
            <a:r>
              <a:rPr lang="en-US" altLang="zh-CN" dirty="0" smtClean="0"/>
              <a:t>])</a:t>
            </a:r>
            <a:r>
              <a:rPr lang="zh-CN" altLang="en-US" dirty="0" smtClean="0"/>
              <a:t>；</a:t>
            </a:r>
            <a:endParaRPr lang="en-US" altLang="zh-CN" dirty="0" smtClean="0"/>
          </a:p>
          <a:p>
            <a:r>
              <a:rPr lang="en-US" altLang="zh-CN" dirty="0" smtClean="0"/>
              <a:t>        step3</a:t>
            </a:r>
            <a:r>
              <a:rPr lang="zh-CN" altLang="en-US" dirty="0" smtClean="0"/>
              <a:t>：</a:t>
            </a:r>
            <a:r>
              <a:rPr lang="en-US" altLang="zh-CN" dirty="0" smtClean="0"/>
              <a:t>A</a:t>
            </a:r>
            <a:r>
              <a:rPr lang="zh-CN" altLang="en-US" dirty="0" smtClean="0"/>
              <a:t>向</a:t>
            </a:r>
            <a:r>
              <a:rPr lang="en-US" altLang="zh-CN" dirty="0" smtClean="0"/>
              <a:t>B</a:t>
            </a:r>
            <a:r>
              <a:rPr lang="zh-CN" altLang="en-US" dirty="0" smtClean="0"/>
              <a:t>回复</a:t>
            </a:r>
            <a:r>
              <a:rPr lang="en-US" altLang="zh-CN" dirty="0" smtClean="0"/>
              <a:t>E(Ks, f(N</a:t>
            </a:r>
            <a:r>
              <a:rPr lang="en-US" altLang="zh-CN" baseline="-25000" dirty="0" smtClean="0"/>
              <a:t>2</a:t>
            </a:r>
            <a:r>
              <a:rPr lang="en-US" altLang="zh-CN" dirty="0" smtClean="0"/>
              <a:t>))</a:t>
            </a:r>
            <a:r>
              <a:rPr lang="zh-CN" altLang="en-US" dirty="0" smtClean="0"/>
              <a:t>。</a:t>
            </a:r>
            <a:endParaRPr lang="en-US" altLang="zh-CN" dirty="0"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17</a:t>
            </a:fld>
            <a:r>
              <a:rPr lang="en-US" altLang="zh-CN" dirty="0" smtClean="0"/>
              <a:t>/56</a:t>
            </a:r>
            <a:endParaRPr lang="en-US" altLang="zh-CN" dirty="0"/>
          </a:p>
        </p:txBody>
      </p:sp>
      <p:sp>
        <p:nvSpPr>
          <p:cNvPr id="5" name="矩形 4"/>
          <p:cNvSpPr/>
          <p:nvPr/>
        </p:nvSpPr>
        <p:spPr>
          <a:xfrm>
            <a:off x="2771800" y="159023"/>
            <a:ext cx="4680520" cy="584775"/>
          </a:xfrm>
          <a:prstGeom prst="rect">
            <a:avLst/>
          </a:prstGeom>
        </p:spPr>
        <p:txBody>
          <a:bodyPr wrap="square">
            <a:spAutoFit/>
          </a:bodyPr>
          <a:lstStyle/>
          <a:p>
            <a:r>
              <a:rPr lang="en-US" altLang="zh-CN" sz="3200" dirty="0" smtClean="0">
                <a:solidFill>
                  <a:srgbClr val="FF0000"/>
                </a:solidFill>
              </a:rPr>
              <a:t>15.4 AES128</a:t>
            </a:r>
          </a:p>
        </p:txBody>
      </p:sp>
      <p:sp>
        <p:nvSpPr>
          <p:cNvPr id="6" name="TextBox 5"/>
          <p:cNvSpPr txBox="1"/>
          <p:nvPr/>
        </p:nvSpPr>
        <p:spPr>
          <a:xfrm>
            <a:off x="827584" y="692696"/>
            <a:ext cx="7560840" cy="5786199"/>
          </a:xfrm>
          <a:prstGeom prst="rect">
            <a:avLst/>
          </a:prstGeom>
          <a:noFill/>
        </p:spPr>
        <p:txBody>
          <a:bodyPr wrap="square" rtlCol="0">
            <a:spAutoFit/>
          </a:bodyPr>
          <a:lstStyle/>
          <a:p>
            <a:r>
              <a:rPr lang="en-US" altLang="zh-CN" sz="2800" dirty="0" smtClean="0">
                <a:solidFill>
                  <a:srgbClr val="0000CC"/>
                </a:solidFill>
              </a:rPr>
              <a:t>1</a:t>
            </a:r>
            <a:r>
              <a:rPr lang="zh-CN" altLang="en-US" sz="2800" dirty="0" smtClean="0">
                <a:solidFill>
                  <a:srgbClr val="0000CC"/>
                </a:solidFill>
              </a:rPr>
              <a:t>、算法类型与模式</a:t>
            </a:r>
            <a:endParaRPr lang="en-US" altLang="zh-CN" sz="2800" dirty="0" smtClean="0">
              <a:solidFill>
                <a:srgbClr val="0000CC"/>
              </a:solidFill>
            </a:endParaRPr>
          </a:p>
          <a:p>
            <a:r>
              <a:rPr lang="zh-CN" altLang="en-US" dirty="0" smtClean="0"/>
              <a:t>算法类型</a:t>
            </a:r>
            <a:r>
              <a:rPr lang="en-US" altLang="zh-CN" dirty="0" smtClean="0"/>
              <a:t>—</a:t>
            </a:r>
            <a:r>
              <a:rPr lang="zh-CN" altLang="en-US" dirty="0" smtClean="0"/>
              <a:t>定义算法每一步要加密的明文长度</a:t>
            </a:r>
            <a:endParaRPr lang="en-US" altLang="zh-CN" dirty="0" smtClean="0"/>
          </a:p>
          <a:p>
            <a:r>
              <a:rPr lang="zh-CN" altLang="en-US" dirty="0" smtClean="0"/>
              <a:t>算法模式</a:t>
            </a:r>
            <a:r>
              <a:rPr lang="en-US" altLang="zh-CN" dirty="0" smtClean="0"/>
              <a:t>—</a:t>
            </a:r>
            <a:r>
              <a:rPr lang="zh-CN" altLang="en-US" dirty="0" smtClean="0"/>
              <a:t>定义具体类型中加密算法细节</a:t>
            </a:r>
            <a:endParaRPr lang="en-US" altLang="zh-CN" dirty="0" smtClean="0"/>
          </a:p>
          <a:p>
            <a:r>
              <a:rPr lang="zh-CN" altLang="en-US" sz="2400" dirty="0" smtClean="0">
                <a:solidFill>
                  <a:srgbClr val="0000CC"/>
                </a:solidFill>
              </a:rPr>
              <a:t>（</a:t>
            </a:r>
            <a:r>
              <a:rPr lang="en-US" altLang="zh-CN" sz="2400" dirty="0" smtClean="0">
                <a:solidFill>
                  <a:srgbClr val="0000CC"/>
                </a:solidFill>
              </a:rPr>
              <a:t>1</a:t>
            </a:r>
            <a:r>
              <a:rPr lang="zh-CN" altLang="en-US" sz="2400" dirty="0" smtClean="0">
                <a:solidFill>
                  <a:srgbClr val="0000CC"/>
                </a:solidFill>
              </a:rPr>
              <a:t>）算法类型</a:t>
            </a:r>
            <a:endParaRPr lang="en-US" altLang="zh-CN" sz="2400" dirty="0" smtClean="0">
              <a:solidFill>
                <a:srgbClr val="0000CC"/>
              </a:solidFill>
            </a:endParaRPr>
          </a:p>
          <a:p>
            <a:r>
              <a:rPr lang="zh-CN" altLang="en-US" dirty="0" smtClean="0"/>
              <a:t>流加密与块加密法</a:t>
            </a:r>
            <a:endParaRPr lang="en-US" altLang="zh-CN" dirty="0" smtClean="0"/>
          </a:p>
          <a:p>
            <a:pPr>
              <a:buFont typeface="Wingdings" pitchFamily="2" charset="2"/>
              <a:buChar char="u"/>
            </a:pPr>
            <a:r>
              <a:rPr lang="zh-CN" altLang="en-US" sz="2000" dirty="0" smtClean="0">
                <a:solidFill>
                  <a:srgbClr val="0000CC"/>
                </a:solidFill>
              </a:rPr>
              <a:t>流加密法</a:t>
            </a:r>
            <a:endParaRPr lang="en-US" altLang="zh-CN" sz="2000" dirty="0" smtClean="0">
              <a:solidFill>
                <a:srgbClr val="0000CC"/>
              </a:solidFill>
            </a:endParaRPr>
          </a:p>
          <a:p>
            <a:r>
              <a:rPr lang="en-US" altLang="zh-CN" dirty="0" smtClean="0"/>
              <a:t>        </a:t>
            </a:r>
            <a:r>
              <a:rPr lang="zh-CN" altLang="en-US" dirty="0" smtClean="0"/>
              <a:t>一次加密明文中的一位。如果加密算法是明文转换为二进制后逐位与密钥异或运算，则解密算法是密文与密钥逐位异或运算后转换成明文。</a:t>
            </a:r>
            <a:endParaRPr lang="en-US" altLang="zh-CN" dirty="0" smtClean="0"/>
          </a:p>
          <a:p>
            <a:r>
              <a:rPr lang="en-US" altLang="zh-CN" dirty="0" smtClean="0"/>
              <a:t>        </a:t>
            </a:r>
            <a:r>
              <a:rPr lang="zh-CN" altLang="en-US" dirty="0" smtClean="0"/>
              <a:t>如某个字母的对应的二进制值为</a:t>
            </a:r>
            <a:r>
              <a:rPr lang="en-US" altLang="zh-CN" dirty="0" smtClean="0"/>
              <a:t>01011100</a:t>
            </a:r>
            <a:r>
              <a:rPr lang="zh-CN" altLang="en-US" dirty="0" smtClean="0"/>
              <a:t>，假设采用的密钥为</a:t>
            </a:r>
            <a:r>
              <a:rPr lang="en-US" altLang="zh-CN" dirty="0" smtClean="0"/>
              <a:t>10010101</a:t>
            </a:r>
            <a:r>
              <a:rPr lang="zh-CN" altLang="en-US" dirty="0" smtClean="0"/>
              <a:t>，加密算法为逐位异或运算，则密文为</a:t>
            </a:r>
            <a:r>
              <a:rPr lang="en-US" altLang="zh-CN" dirty="0" smtClean="0"/>
              <a:t>11001001</a:t>
            </a:r>
            <a:r>
              <a:rPr lang="zh-CN" altLang="en-US" dirty="0" smtClean="0"/>
              <a:t>。解密算法是什么？也是异或运算：密文</a:t>
            </a:r>
            <a:r>
              <a:rPr lang="en-US" altLang="zh-CN" dirty="0" smtClean="0"/>
              <a:t>11001001</a:t>
            </a:r>
            <a:r>
              <a:rPr lang="zh-CN" altLang="en-US" dirty="0" smtClean="0"/>
              <a:t>与密钥</a:t>
            </a:r>
            <a:r>
              <a:rPr lang="en-US" altLang="zh-CN" dirty="0" smtClean="0"/>
              <a:t>10010101</a:t>
            </a:r>
            <a:r>
              <a:rPr lang="zh-CN" altLang="en-US" dirty="0" smtClean="0"/>
              <a:t>逐位异或，得到明文：</a:t>
            </a:r>
            <a:r>
              <a:rPr lang="en-US" altLang="zh-CN" dirty="0" smtClean="0"/>
              <a:t>01011100</a:t>
            </a:r>
            <a:r>
              <a:rPr lang="zh-CN" altLang="en-US" dirty="0" smtClean="0"/>
              <a:t>。</a:t>
            </a:r>
            <a:r>
              <a:rPr lang="zh-CN" altLang="en-US" dirty="0" smtClean="0">
                <a:solidFill>
                  <a:srgbClr val="FF0000"/>
                </a:solidFill>
              </a:rPr>
              <a:t>异或运算具有可逆性！</a:t>
            </a:r>
            <a:endParaRPr lang="en-US" altLang="zh-CN" dirty="0" smtClean="0">
              <a:solidFill>
                <a:srgbClr val="FF0000"/>
              </a:solidFill>
            </a:endParaRPr>
          </a:p>
          <a:p>
            <a:pPr>
              <a:buFont typeface="Wingdings" pitchFamily="2" charset="2"/>
              <a:buChar char="u"/>
            </a:pPr>
            <a:r>
              <a:rPr lang="zh-CN" altLang="en-US" sz="2000" dirty="0" smtClean="0">
                <a:solidFill>
                  <a:srgbClr val="0000CC"/>
                </a:solidFill>
              </a:rPr>
              <a:t>块加密法</a:t>
            </a:r>
            <a:endParaRPr lang="en-US" altLang="zh-CN" sz="2000" dirty="0" smtClean="0">
              <a:solidFill>
                <a:srgbClr val="0000CC"/>
              </a:solidFill>
            </a:endParaRPr>
          </a:p>
          <a:p>
            <a:r>
              <a:rPr lang="en-US" altLang="zh-CN" dirty="0" smtClean="0">
                <a:solidFill>
                  <a:srgbClr val="0000CC"/>
                </a:solidFill>
              </a:rPr>
              <a:t>        </a:t>
            </a:r>
            <a:r>
              <a:rPr lang="zh-CN" altLang="en-US" dirty="0" smtClean="0"/>
              <a:t>一次加密明文中的一个块，解密时也是一块一块地进行。</a:t>
            </a:r>
            <a:endParaRPr lang="en-US" altLang="zh-CN" dirty="0" smtClean="0"/>
          </a:p>
          <a:p>
            <a:r>
              <a:rPr lang="zh-CN" altLang="en-US" sz="2400" dirty="0" smtClean="0">
                <a:solidFill>
                  <a:srgbClr val="0000CC"/>
                </a:solidFill>
              </a:rPr>
              <a:t>（</a:t>
            </a:r>
            <a:r>
              <a:rPr lang="en-US" altLang="zh-CN" sz="2400" dirty="0" smtClean="0">
                <a:solidFill>
                  <a:srgbClr val="0000CC"/>
                </a:solidFill>
              </a:rPr>
              <a:t>2</a:t>
            </a:r>
            <a:r>
              <a:rPr lang="zh-CN" altLang="en-US" sz="2400" dirty="0" smtClean="0">
                <a:solidFill>
                  <a:srgbClr val="0000CC"/>
                </a:solidFill>
              </a:rPr>
              <a:t>）算法模式</a:t>
            </a:r>
            <a:endParaRPr lang="en-US" altLang="zh-CN" sz="2400" dirty="0" smtClean="0">
              <a:solidFill>
                <a:srgbClr val="0000CC"/>
              </a:solidFill>
            </a:endParaRPr>
          </a:p>
          <a:p>
            <a:pPr>
              <a:buFont typeface="Wingdings" pitchFamily="2" charset="2"/>
              <a:buChar char="u"/>
            </a:pPr>
            <a:r>
              <a:rPr lang="zh-CN" altLang="en-US" sz="2000" dirty="0" smtClean="0">
                <a:solidFill>
                  <a:srgbClr val="0000CC"/>
                </a:solidFill>
              </a:rPr>
              <a:t>电子编码簿（</a:t>
            </a:r>
            <a:r>
              <a:rPr lang="en-US" altLang="zh-CN" sz="2000" dirty="0" smtClean="0">
                <a:solidFill>
                  <a:srgbClr val="0000CC"/>
                </a:solidFill>
              </a:rPr>
              <a:t>ECB</a:t>
            </a:r>
            <a:r>
              <a:rPr lang="zh-CN" altLang="en-US" sz="2000" dirty="0" smtClean="0">
                <a:solidFill>
                  <a:srgbClr val="0000CC"/>
                </a:solidFill>
              </a:rPr>
              <a:t>：</a:t>
            </a:r>
            <a:r>
              <a:rPr lang="en-US" altLang="zh-CN" sz="2000" dirty="0" smtClean="0">
                <a:solidFill>
                  <a:srgbClr val="0000CC"/>
                </a:solidFill>
              </a:rPr>
              <a:t>Electronic Code Book</a:t>
            </a:r>
            <a:r>
              <a:rPr lang="zh-CN" altLang="en-US" sz="2000" dirty="0" smtClean="0">
                <a:solidFill>
                  <a:srgbClr val="0000CC"/>
                </a:solidFill>
              </a:rPr>
              <a:t>）模式</a:t>
            </a:r>
            <a:endParaRPr lang="en-US" altLang="zh-CN" sz="2000" dirty="0" smtClean="0">
              <a:solidFill>
                <a:srgbClr val="0000CC"/>
              </a:solidFill>
            </a:endParaRPr>
          </a:p>
          <a:p>
            <a:r>
              <a:rPr lang="en-US" altLang="zh-CN" dirty="0" smtClean="0"/>
              <a:t>        </a:t>
            </a:r>
            <a:r>
              <a:rPr lang="zh-CN" altLang="en-US" dirty="0" smtClean="0"/>
              <a:t>将明文消息分成</a:t>
            </a:r>
            <a:r>
              <a:rPr lang="en-US" altLang="zh-CN" dirty="0" smtClean="0"/>
              <a:t>64</a:t>
            </a:r>
            <a:r>
              <a:rPr lang="zh-CN" altLang="en-US" dirty="0" smtClean="0"/>
              <a:t>位块，单独加密每个块，所有块使用相同的密钥；解密时也是逐块进行。缺点：相同的明文块加密后的密文块也相同，容易遭人解密。</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18</a:t>
            </a:fld>
            <a:r>
              <a:rPr lang="en-US" altLang="zh-CN" dirty="0" smtClean="0"/>
              <a:t>/56</a:t>
            </a:r>
            <a:endParaRPr lang="en-US" altLang="zh-CN" dirty="0"/>
          </a:p>
        </p:txBody>
      </p:sp>
      <p:sp>
        <p:nvSpPr>
          <p:cNvPr id="4" name="TextBox 3"/>
          <p:cNvSpPr txBox="1"/>
          <p:nvPr/>
        </p:nvSpPr>
        <p:spPr>
          <a:xfrm>
            <a:off x="539552" y="548680"/>
            <a:ext cx="7776864" cy="1508105"/>
          </a:xfrm>
          <a:prstGeom prst="rect">
            <a:avLst/>
          </a:prstGeom>
          <a:noFill/>
        </p:spPr>
        <p:txBody>
          <a:bodyPr wrap="square" rtlCol="0">
            <a:spAutoFit/>
          </a:bodyPr>
          <a:lstStyle/>
          <a:p>
            <a:pPr>
              <a:buFont typeface="Wingdings" pitchFamily="2" charset="2"/>
              <a:buChar char="u"/>
            </a:pPr>
            <a:r>
              <a:rPr lang="zh-CN" altLang="en-US" sz="2000" dirty="0" smtClean="0">
                <a:solidFill>
                  <a:srgbClr val="0000CC"/>
                </a:solidFill>
              </a:rPr>
              <a:t>加密块链接（</a:t>
            </a:r>
            <a:r>
              <a:rPr lang="en-US" altLang="zh-CN" sz="2000" dirty="0" smtClean="0">
                <a:solidFill>
                  <a:srgbClr val="0000CC"/>
                </a:solidFill>
              </a:rPr>
              <a:t>CBC: Cipher Block Chaining</a:t>
            </a:r>
            <a:r>
              <a:rPr lang="zh-CN" altLang="en-US" sz="2000" dirty="0" smtClean="0">
                <a:solidFill>
                  <a:srgbClr val="0000CC"/>
                </a:solidFill>
              </a:rPr>
              <a:t>）模式</a:t>
            </a:r>
            <a:endParaRPr lang="en-US" altLang="zh-CN" sz="2000" dirty="0" smtClean="0">
              <a:solidFill>
                <a:srgbClr val="0000CC"/>
              </a:solidFill>
            </a:endParaRPr>
          </a:p>
          <a:p>
            <a:r>
              <a:rPr lang="en-US" altLang="zh-CN" dirty="0" smtClean="0"/>
              <a:t>        </a:t>
            </a:r>
            <a:r>
              <a:rPr lang="zh-CN" altLang="en-US" dirty="0" smtClean="0"/>
              <a:t>为了克服电子编码簿（</a:t>
            </a:r>
            <a:r>
              <a:rPr lang="en-US" altLang="zh-CN" dirty="0" smtClean="0"/>
              <a:t>ECB</a:t>
            </a:r>
            <a:r>
              <a:rPr lang="zh-CN" altLang="en-US" dirty="0" smtClean="0"/>
              <a:t>）的弊端：明文块相同，密文块就相同。</a:t>
            </a:r>
            <a:endParaRPr lang="en-US" altLang="zh-CN" dirty="0" smtClean="0"/>
          </a:p>
          <a:p>
            <a:r>
              <a:rPr lang="en-US" altLang="zh-CN" dirty="0" smtClean="0"/>
              <a:t>        </a:t>
            </a:r>
            <a:r>
              <a:rPr lang="zh-CN" altLang="en-US" dirty="0" smtClean="0"/>
              <a:t>解决的办法：将上一个密文块与当前的明文块异或后再进行当前块的加密。这样，得到的密文块不仅与当前的明文块相关，也与以前的所有明文块相关，就不会出现“明文块相同，密文块就相同”的问题。</a:t>
            </a:r>
            <a:endParaRPr lang="zh-CN" altLang="en-US" dirty="0"/>
          </a:p>
        </p:txBody>
      </p:sp>
      <p:pic>
        <p:nvPicPr>
          <p:cNvPr id="14338" name="Picture 2"/>
          <p:cNvPicPr>
            <a:picLocks noChangeAspect="1" noChangeArrowheads="1"/>
          </p:cNvPicPr>
          <p:nvPr/>
        </p:nvPicPr>
        <p:blipFill>
          <a:blip r:embed="rId2" cstate="print"/>
          <a:srcRect/>
          <a:stretch>
            <a:fillRect/>
          </a:stretch>
        </p:blipFill>
        <p:spPr bwMode="auto">
          <a:xfrm rot="-5400000">
            <a:off x="932415" y="1667985"/>
            <a:ext cx="2598651" cy="3816424"/>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rot="-5400000">
            <a:off x="5220073" y="1340768"/>
            <a:ext cx="2592289" cy="4608513"/>
          </a:xfrm>
          <a:prstGeom prst="rect">
            <a:avLst/>
          </a:prstGeom>
          <a:noFill/>
          <a:ln w="9525">
            <a:noFill/>
            <a:miter lim="800000"/>
            <a:headEnd/>
            <a:tailEnd/>
          </a:ln>
        </p:spPr>
      </p:pic>
      <p:sp>
        <p:nvSpPr>
          <p:cNvPr id="7" name="TextBox 6"/>
          <p:cNvSpPr txBox="1"/>
          <p:nvPr/>
        </p:nvSpPr>
        <p:spPr>
          <a:xfrm>
            <a:off x="971600" y="5157192"/>
            <a:ext cx="2016224" cy="369332"/>
          </a:xfrm>
          <a:prstGeom prst="rect">
            <a:avLst/>
          </a:prstGeom>
          <a:noFill/>
        </p:spPr>
        <p:txBody>
          <a:bodyPr wrap="square" rtlCol="0">
            <a:spAutoFit/>
          </a:bodyPr>
          <a:lstStyle/>
          <a:p>
            <a:r>
              <a:rPr lang="en-US" altLang="zh-CN" dirty="0" smtClean="0"/>
              <a:t>ECB</a:t>
            </a:r>
            <a:r>
              <a:rPr lang="zh-CN" altLang="en-US" dirty="0" smtClean="0"/>
              <a:t>模式</a:t>
            </a:r>
            <a:endParaRPr lang="zh-CN" altLang="en-US" dirty="0"/>
          </a:p>
        </p:txBody>
      </p:sp>
      <p:sp>
        <p:nvSpPr>
          <p:cNvPr id="8" name="TextBox 7"/>
          <p:cNvSpPr txBox="1"/>
          <p:nvPr/>
        </p:nvSpPr>
        <p:spPr>
          <a:xfrm>
            <a:off x="4355976" y="5157192"/>
            <a:ext cx="2016224" cy="369332"/>
          </a:xfrm>
          <a:prstGeom prst="rect">
            <a:avLst/>
          </a:prstGeom>
          <a:noFill/>
        </p:spPr>
        <p:txBody>
          <a:bodyPr wrap="square" rtlCol="0">
            <a:spAutoFit/>
          </a:bodyPr>
          <a:lstStyle/>
          <a:p>
            <a:r>
              <a:rPr lang="en-US" altLang="zh-CN" dirty="0" smtClean="0"/>
              <a:t>CBC</a:t>
            </a:r>
            <a:r>
              <a:rPr lang="zh-CN" altLang="en-US" dirty="0" smtClean="0"/>
              <a:t>模式</a:t>
            </a:r>
            <a:endParaRPr lang="zh-CN" altLang="en-US" dirty="0"/>
          </a:p>
        </p:txBody>
      </p:sp>
      <p:sp>
        <p:nvSpPr>
          <p:cNvPr id="9" name="TextBox 8"/>
          <p:cNvSpPr txBox="1"/>
          <p:nvPr/>
        </p:nvSpPr>
        <p:spPr>
          <a:xfrm>
            <a:off x="683568" y="5589240"/>
            <a:ext cx="8064896" cy="923330"/>
          </a:xfrm>
          <a:prstGeom prst="rect">
            <a:avLst/>
          </a:prstGeom>
          <a:noFill/>
        </p:spPr>
        <p:txBody>
          <a:bodyPr wrap="square" rtlCol="0">
            <a:spAutoFit/>
          </a:bodyPr>
          <a:lstStyle/>
          <a:p>
            <a:r>
              <a:rPr lang="en-US" altLang="zh-CN" dirty="0" smtClean="0">
                <a:solidFill>
                  <a:srgbClr val="0000CC"/>
                </a:solidFill>
              </a:rPr>
              <a:t>IV</a:t>
            </a:r>
            <a:r>
              <a:rPr lang="zh-CN" altLang="en-US" dirty="0" smtClean="0">
                <a:solidFill>
                  <a:srgbClr val="0000CC"/>
                </a:solidFill>
              </a:rPr>
              <a:t>（</a:t>
            </a:r>
            <a:r>
              <a:rPr lang="en-US" altLang="zh-CN" dirty="0" smtClean="0">
                <a:solidFill>
                  <a:srgbClr val="0000CC"/>
                </a:solidFill>
              </a:rPr>
              <a:t>Initialization Vector</a:t>
            </a:r>
            <a:r>
              <a:rPr lang="zh-CN" altLang="en-US" dirty="0" smtClean="0">
                <a:solidFill>
                  <a:srgbClr val="0000CC"/>
                </a:solidFill>
              </a:rPr>
              <a:t>）</a:t>
            </a:r>
            <a:r>
              <a:rPr lang="zh-CN" altLang="en-US" dirty="0" smtClean="0"/>
              <a:t>：初始化向量，一个随机文本块，与明文块等长。不需要保密，但是为了提高安全性，初始化向量与密钥一样保密。</a:t>
            </a:r>
            <a:endParaRPr lang="en-US" altLang="zh-CN" dirty="0" smtClean="0"/>
          </a:p>
          <a:p>
            <a:r>
              <a:rPr lang="zh-CN" altLang="en-US" dirty="0" smtClean="0"/>
              <a:t>所有明文块的加密使用相同的密钥。</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19</a:t>
            </a:fld>
            <a:r>
              <a:rPr lang="en-US" altLang="zh-CN" dirty="0" smtClean="0"/>
              <a:t>/56</a:t>
            </a:r>
            <a:endParaRPr lang="en-US" altLang="zh-CN" dirty="0"/>
          </a:p>
        </p:txBody>
      </p:sp>
      <p:sp>
        <p:nvSpPr>
          <p:cNvPr id="4" name="TextBox 3"/>
          <p:cNvSpPr txBox="1"/>
          <p:nvPr/>
        </p:nvSpPr>
        <p:spPr>
          <a:xfrm>
            <a:off x="827584" y="548680"/>
            <a:ext cx="7200800" cy="2062103"/>
          </a:xfrm>
          <a:prstGeom prst="rect">
            <a:avLst/>
          </a:prstGeom>
          <a:noFill/>
        </p:spPr>
        <p:txBody>
          <a:bodyPr wrap="square" rtlCol="0">
            <a:spAutoFit/>
          </a:bodyPr>
          <a:lstStyle/>
          <a:p>
            <a:pPr>
              <a:buFont typeface="Wingdings" pitchFamily="2" charset="2"/>
              <a:buChar char="u"/>
            </a:pPr>
            <a:r>
              <a:rPr lang="zh-CN" altLang="en-US" sz="2000" dirty="0" smtClean="0">
                <a:solidFill>
                  <a:srgbClr val="0000CC"/>
                </a:solidFill>
              </a:rPr>
              <a:t>加密反馈（</a:t>
            </a:r>
            <a:r>
              <a:rPr lang="en-US" altLang="zh-CN" sz="2000" dirty="0" smtClean="0">
                <a:solidFill>
                  <a:srgbClr val="0000CC"/>
                </a:solidFill>
              </a:rPr>
              <a:t>CBF: Cipher Feedback</a:t>
            </a:r>
            <a:r>
              <a:rPr lang="zh-CN" altLang="en-US" sz="2000" dirty="0" smtClean="0">
                <a:solidFill>
                  <a:srgbClr val="0000CC"/>
                </a:solidFill>
              </a:rPr>
              <a:t>）模式</a:t>
            </a:r>
            <a:endParaRPr lang="en-US" altLang="zh-CN" sz="2000" dirty="0" smtClean="0">
              <a:solidFill>
                <a:srgbClr val="0000CC"/>
              </a:solidFill>
            </a:endParaRPr>
          </a:p>
          <a:p>
            <a:r>
              <a:rPr lang="zh-CN" altLang="en-US" dirty="0" smtClean="0"/>
              <a:t>（</a:t>
            </a:r>
            <a:r>
              <a:rPr lang="en-US" altLang="zh-CN" dirty="0" smtClean="0"/>
              <a:t>1</a:t>
            </a:r>
            <a:r>
              <a:rPr lang="zh-CN" altLang="en-US" dirty="0" smtClean="0"/>
              <a:t>）采用</a:t>
            </a:r>
            <a:r>
              <a:rPr lang="en-US" altLang="zh-CN" dirty="0" smtClean="0"/>
              <a:t>64</a:t>
            </a:r>
            <a:r>
              <a:rPr lang="zh-CN" altLang="en-US" dirty="0" smtClean="0"/>
              <a:t>位的</a:t>
            </a:r>
            <a:r>
              <a:rPr lang="en-US" altLang="zh-CN" dirty="0" smtClean="0"/>
              <a:t>IV</a:t>
            </a:r>
            <a:r>
              <a:rPr lang="zh-CN" altLang="en-US" dirty="0" smtClean="0"/>
              <a:t>（初始化向量），放在寄存器中，对它用密钥进行加密，产生</a:t>
            </a:r>
            <a:r>
              <a:rPr lang="en-US" altLang="zh-CN" dirty="0" smtClean="0"/>
              <a:t>64</a:t>
            </a:r>
            <a:r>
              <a:rPr lang="zh-CN" altLang="en-US" dirty="0" smtClean="0"/>
              <a:t>位初始化向量密文；</a:t>
            </a:r>
            <a:endParaRPr lang="en-US" altLang="zh-CN" dirty="0" smtClean="0"/>
          </a:p>
          <a:p>
            <a:r>
              <a:rPr lang="zh-CN" altLang="en-US" dirty="0" smtClean="0"/>
              <a:t>（</a:t>
            </a:r>
            <a:r>
              <a:rPr lang="en-US" altLang="zh-CN" dirty="0" smtClean="0"/>
              <a:t>2</a:t>
            </a:r>
            <a:r>
              <a:rPr lang="zh-CN" altLang="en-US" dirty="0" smtClean="0"/>
              <a:t>）初始化向量密文最左边的</a:t>
            </a:r>
            <a:r>
              <a:rPr lang="en-US" altLang="zh-CN" dirty="0" smtClean="0"/>
              <a:t>j=8</a:t>
            </a:r>
            <a:r>
              <a:rPr lang="zh-CN" altLang="en-US" dirty="0" smtClean="0"/>
              <a:t>位与明文前</a:t>
            </a:r>
            <a:r>
              <a:rPr lang="en-US" altLang="zh-CN" dirty="0" smtClean="0"/>
              <a:t>j=8</a:t>
            </a:r>
            <a:r>
              <a:rPr lang="zh-CN" altLang="en-US" dirty="0" smtClean="0"/>
              <a:t>位进行异或运算，产生密文第一部分，假设为</a:t>
            </a:r>
            <a:r>
              <a:rPr lang="en-US" altLang="zh-CN" dirty="0" smtClean="0"/>
              <a:t>C</a:t>
            </a:r>
            <a:r>
              <a:rPr lang="zh-CN" altLang="en-US" dirty="0" smtClean="0"/>
              <a:t>，然后将</a:t>
            </a:r>
            <a:r>
              <a:rPr lang="en-US" altLang="zh-CN" dirty="0" smtClean="0"/>
              <a:t>C</a:t>
            </a:r>
            <a:r>
              <a:rPr lang="zh-CN" altLang="en-US" dirty="0" smtClean="0"/>
              <a:t>传输给接收方；</a:t>
            </a:r>
            <a:endParaRPr lang="en-US" altLang="zh-CN" dirty="0" smtClean="0"/>
          </a:p>
          <a:p>
            <a:r>
              <a:rPr lang="zh-CN" altLang="en-US" dirty="0" smtClean="0"/>
              <a:t>（</a:t>
            </a:r>
            <a:r>
              <a:rPr lang="en-US" altLang="zh-CN" dirty="0" smtClean="0"/>
              <a:t>3</a:t>
            </a:r>
            <a:r>
              <a:rPr lang="zh-CN" altLang="en-US" dirty="0" smtClean="0"/>
              <a:t>）初始化向量左移</a:t>
            </a:r>
            <a:r>
              <a:rPr lang="en-US" altLang="zh-CN" dirty="0" smtClean="0"/>
              <a:t>j=8</a:t>
            </a:r>
            <a:r>
              <a:rPr lang="zh-CN" altLang="en-US" dirty="0" smtClean="0"/>
              <a:t>位，同时将</a:t>
            </a:r>
            <a:r>
              <a:rPr lang="en-US" altLang="zh-CN" dirty="0" smtClean="0"/>
              <a:t>C</a:t>
            </a:r>
            <a:r>
              <a:rPr lang="zh-CN" altLang="en-US" dirty="0" smtClean="0"/>
              <a:t>填充到初始化向量的右边；</a:t>
            </a:r>
            <a:endParaRPr lang="en-US" altLang="zh-CN" dirty="0" smtClean="0"/>
          </a:p>
          <a:p>
            <a:r>
              <a:rPr lang="zh-CN" altLang="en-US" dirty="0" smtClean="0"/>
              <a:t>（</a:t>
            </a:r>
            <a:r>
              <a:rPr lang="en-US" altLang="zh-CN" dirty="0" smtClean="0"/>
              <a:t>4</a:t>
            </a:r>
            <a:r>
              <a:rPr lang="zh-CN" altLang="en-US" dirty="0" smtClean="0"/>
              <a:t>）重复上面（</a:t>
            </a:r>
            <a:r>
              <a:rPr lang="en-US" altLang="zh-CN" dirty="0" smtClean="0"/>
              <a:t>1</a:t>
            </a:r>
            <a:r>
              <a:rPr lang="zh-CN" altLang="en-US" dirty="0" smtClean="0"/>
              <a:t>）</a:t>
            </a:r>
            <a:r>
              <a:rPr lang="en-US" altLang="zh-CN" dirty="0" smtClean="0"/>
              <a:t>-</a:t>
            </a:r>
            <a:r>
              <a:rPr lang="zh-CN" altLang="en-US" dirty="0" smtClean="0"/>
              <a:t>（</a:t>
            </a:r>
            <a:r>
              <a:rPr lang="en-US" altLang="zh-CN" dirty="0" smtClean="0"/>
              <a:t>3</a:t>
            </a:r>
            <a:r>
              <a:rPr lang="zh-CN" altLang="en-US" dirty="0" smtClean="0"/>
              <a:t>）步，直到加密所有明文。</a:t>
            </a:r>
            <a:endParaRPr lang="zh-CN" altLang="en-US" dirty="0"/>
          </a:p>
        </p:txBody>
      </p:sp>
      <p:pic>
        <p:nvPicPr>
          <p:cNvPr id="14338" name="Picture 2"/>
          <p:cNvPicPr>
            <a:picLocks noChangeAspect="1" noChangeArrowheads="1"/>
          </p:cNvPicPr>
          <p:nvPr/>
        </p:nvPicPr>
        <p:blipFill>
          <a:blip r:embed="rId2" cstate="print"/>
          <a:srcRect/>
          <a:stretch>
            <a:fillRect/>
          </a:stretch>
        </p:blipFill>
        <p:spPr bwMode="auto">
          <a:xfrm rot="-5460000">
            <a:off x="3036245" y="1305972"/>
            <a:ext cx="3563887" cy="6335799"/>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2</a:t>
            </a:fld>
            <a:r>
              <a:rPr lang="en-US" altLang="zh-CN" dirty="0" smtClean="0"/>
              <a:t>/56</a:t>
            </a:r>
            <a:endParaRPr lang="en-US" altLang="zh-CN" dirty="0"/>
          </a:p>
        </p:txBody>
      </p:sp>
      <p:sp>
        <p:nvSpPr>
          <p:cNvPr id="4" name="TextBox 3"/>
          <p:cNvSpPr txBox="1"/>
          <p:nvPr/>
        </p:nvSpPr>
        <p:spPr>
          <a:xfrm>
            <a:off x="1259632" y="332656"/>
            <a:ext cx="5904656" cy="523220"/>
          </a:xfrm>
          <a:prstGeom prst="rect">
            <a:avLst/>
          </a:prstGeom>
          <a:noFill/>
        </p:spPr>
        <p:txBody>
          <a:bodyPr wrap="square" rtlCol="0">
            <a:spAutoFit/>
          </a:bodyPr>
          <a:lstStyle/>
          <a:p>
            <a:r>
              <a:rPr lang="en-US" altLang="zh-CN" sz="2800" dirty="0" smtClean="0">
                <a:solidFill>
                  <a:srgbClr val="FF0000"/>
                </a:solidFill>
              </a:rPr>
              <a:t>15.1</a:t>
            </a:r>
            <a:r>
              <a:rPr lang="zh-CN" altLang="en-US" sz="2800" dirty="0" smtClean="0">
                <a:solidFill>
                  <a:srgbClr val="FF0000"/>
                </a:solidFill>
              </a:rPr>
              <a:t>数据加密概念</a:t>
            </a:r>
            <a:endParaRPr lang="zh-CN" altLang="en-US" sz="2800" dirty="0">
              <a:solidFill>
                <a:srgbClr val="FF0000"/>
              </a:solidFill>
            </a:endParaRPr>
          </a:p>
        </p:txBody>
      </p:sp>
      <p:sp>
        <p:nvSpPr>
          <p:cNvPr id="5" name="TextBox 4"/>
          <p:cNvSpPr txBox="1"/>
          <p:nvPr/>
        </p:nvSpPr>
        <p:spPr>
          <a:xfrm>
            <a:off x="1187624" y="1414517"/>
            <a:ext cx="7488832" cy="646331"/>
          </a:xfrm>
          <a:prstGeom prst="rect">
            <a:avLst/>
          </a:prstGeom>
          <a:noFill/>
        </p:spPr>
        <p:txBody>
          <a:bodyPr wrap="square" rtlCol="0">
            <a:spAutoFit/>
          </a:bodyPr>
          <a:lstStyle/>
          <a:p>
            <a:pPr marL="342900" indent="-342900"/>
            <a:r>
              <a:rPr lang="zh-CN" altLang="en-US" dirty="0" smtClean="0">
                <a:solidFill>
                  <a:srgbClr val="0000CC"/>
                </a:solidFill>
              </a:rPr>
              <a:t>密码分析（</a:t>
            </a:r>
            <a:r>
              <a:rPr lang="en-US" altLang="zh-CN" dirty="0" smtClean="0">
                <a:solidFill>
                  <a:srgbClr val="0000CC"/>
                </a:solidFill>
              </a:rPr>
              <a:t>Cryptanalysis</a:t>
            </a:r>
            <a:r>
              <a:rPr lang="zh-CN" altLang="en-US" dirty="0" smtClean="0">
                <a:solidFill>
                  <a:srgbClr val="0000CC"/>
                </a:solidFill>
              </a:rPr>
              <a:t>）：</a:t>
            </a:r>
            <a:r>
              <a:rPr lang="zh-CN" altLang="en-US" dirty="0" smtClean="0"/>
              <a:t>在不知道消息原先是如何从可读格式转换为不可读格式的情况下，把它从不可读格式转换会可读格式的技术。</a:t>
            </a:r>
            <a:r>
              <a:rPr lang="en-US" altLang="zh-CN" dirty="0" smtClean="0"/>
              <a:t>             </a:t>
            </a:r>
            <a:endParaRPr lang="zh-CN" altLang="en-US" dirty="0"/>
          </a:p>
        </p:txBody>
      </p:sp>
      <p:sp>
        <p:nvSpPr>
          <p:cNvPr id="6" name="TextBox 5"/>
          <p:cNvSpPr txBox="1"/>
          <p:nvPr/>
        </p:nvSpPr>
        <p:spPr>
          <a:xfrm>
            <a:off x="1187624" y="1988840"/>
            <a:ext cx="7416824" cy="369332"/>
          </a:xfrm>
          <a:prstGeom prst="rect">
            <a:avLst/>
          </a:prstGeom>
          <a:noFill/>
        </p:spPr>
        <p:txBody>
          <a:bodyPr wrap="square" rtlCol="0">
            <a:spAutoFit/>
          </a:bodyPr>
          <a:lstStyle/>
          <a:p>
            <a:pPr marL="342900" indent="-342900"/>
            <a:r>
              <a:rPr lang="zh-CN" altLang="en-US" dirty="0" smtClean="0">
                <a:solidFill>
                  <a:srgbClr val="0000CC"/>
                </a:solidFill>
              </a:rPr>
              <a:t>密码技术（</a:t>
            </a:r>
            <a:r>
              <a:rPr lang="en-US" altLang="zh-CN" dirty="0" smtClean="0">
                <a:solidFill>
                  <a:srgbClr val="0000CC"/>
                </a:solidFill>
              </a:rPr>
              <a:t>Cryptology</a:t>
            </a:r>
            <a:r>
              <a:rPr lang="zh-CN" altLang="en-US" dirty="0" smtClean="0">
                <a:solidFill>
                  <a:srgbClr val="0000CC"/>
                </a:solidFill>
              </a:rPr>
              <a:t>）：</a:t>
            </a:r>
            <a:r>
              <a:rPr lang="zh-CN" altLang="en-US" dirty="0" smtClean="0"/>
              <a:t>加密与密码分析的组合</a:t>
            </a:r>
            <a:r>
              <a:rPr lang="en-US" altLang="zh-CN" dirty="0" smtClean="0"/>
              <a:t>   </a:t>
            </a:r>
            <a:endParaRPr lang="zh-CN" altLang="en-US" dirty="0"/>
          </a:p>
        </p:txBody>
      </p:sp>
      <p:sp>
        <p:nvSpPr>
          <p:cNvPr id="7" name="TextBox 6"/>
          <p:cNvSpPr txBox="1"/>
          <p:nvPr/>
        </p:nvSpPr>
        <p:spPr>
          <a:xfrm>
            <a:off x="1187624" y="836712"/>
            <a:ext cx="7272808" cy="646331"/>
          </a:xfrm>
          <a:prstGeom prst="rect">
            <a:avLst/>
          </a:prstGeom>
          <a:noFill/>
        </p:spPr>
        <p:txBody>
          <a:bodyPr wrap="square" rtlCol="0">
            <a:spAutoFit/>
          </a:bodyPr>
          <a:lstStyle/>
          <a:p>
            <a:r>
              <a:rPr lang="zh-CN" altLang="en-US" dirty="0" smtClean="0">
                <a:solidFill>
                  <a:srgbClr val="0000CC"/>
                </a:solidFill>
              </a:rPr>
              <a:t>密码学（</a:t>
            </a:r>
            <a:r>
              <a:rPr lang="en-US" altLang="zh-CN" dirty="0" smtClean="0">
                <a:solidFill>
                  <a:srgbClr val="0000CC"/>
                </a:solidFill>
              </a:rPr>
              <a:t>Cryptography</a:t>
            </a:r>
            <a:r>
              <a:rPr lang="zh-CN" altLang="en-US" dirty="0" smtClean="0">
                <a:solidFill>
                  <a:srgbClr val="0000CC"/>
                </a:solidFill>
              </a:rPr>
              <a:t>）</a:t>
            </a:r>
            <a:r>
              <a:rPr lang="zh-CN" altLang="en-US" dirty="0" smtClean="0"/>
              <a:t>：通过把消息编码使其不可读从而获得安全性的艺术与科学。</a:t>
            </a:r>
            <a:endParaRPr lang="en-US" altLang="zh-CN" dirty="0" smtClean="0"/>
          </a:p>
        </p:txBody>
      </p:sp>
      <p:sp>
        <p:nvSpPr>
          <p:cNvPr id="8" name="TextBox 7"/>
          <p:cNvSpPr txBox="1"/>
          <p:nvPr/>
        </p:nvSpPr>
        <p:spPr>
          <a:xfrm>
            <a:off x="1187624" y="2276872"/>
            <a:ext cx="6624736" cy="646331"/>
          </a:xfrm>
          <a:prstGeom prst="rect">
            <a:avLst/>
          </a:prstGeom>
          <a:noFill/>
        </p:spPr>
        <p:txBody>
          <a:bodyPr wrap="square" rtlCol="0">
            <a:spAutoFit/>
          </a:bodyPr>
          <a:lstStyle/>
          <a:p>
            <a:pPr marL="342900" indent="-342900"/>
            <a:r>
              <a:rPr lang="zh-CN" altLang="en-US" dirty="0" smtClean="0">
                <a:solidFill>
                  <a:srgbClr val="0000CC"/>
                </a:solidFill>
              </a:rPr>
              <a:t>明文（</a:t>
            </a:r>
            <a:r>
              <a:rPr lang="en-US" altLang="zh-CN" dirty="0" smtClean="0">
                <a:solidFill>
                  <a:srgbClr val="0000CC"/>
                </a:solidFill>
              </a:rPr>
              <a:t>Plain text</a:t>
            </a:r>
            <a:r>
              <a:rPr lang="zh-CN" altLang="en-US" dirty="0" smtClean="0">
                <a:solidFill>
                  <a:srgbClr val="0000CC"/>
                </a:solidFill>
              </a:rPr>
              <a:t>）：</a:t>
            </a:r>
            <a:endParaRPr lang="en-US" altLang="zh-CN" dirty="0" smtClean="0">
              <a:solidFill>
                <a:srgbClr val="0000CC"/>
              </a:solidFill>
            </a:endParaRPr>
          </a:p>
          <a:p>
            <a:pPr marL="342900" indent="-342900"/>
            <a:r>
              <a:rPr lang="en-US" altLang="zh-CN" dirty="0" smtClean="0"/>
              <a:t>             </a:t>
            </a:r>
            <a:r>
              <a:rPr lang="zh-CN" altLang="en-US" dirty="0" smtClean="0"/>
              <a:t>发送方、接收方和任何访问消息的人都能理解的消息。</a:t>
            </a:r>
            <a:r>
              <a:rPr lang="en-US" altLang="zh-CN" dirty="0" smtClean="0"/>
              <a:t>             </a:t>
            </a:r>
            <a:endParaRPr lang="zh-CN" altLang="en-US" dirty="0"/>
          </a:p>
        </p:txBody>
      </p:sp>
      <p:sp>
        <p:nvSpPr>
          <p:cNvPr id="9" name="TextBox 8"/>
          <p:cNvSpPr txBox="1"/>
          <p:nvPr/>
        </p:nvSpPr>
        <p:spPr>
          <a:xfrm>
            <a:off x="1187624" y="2852936"/>
            <a:ext cx="6624736" cy="646331"/>
          </a:xfrm>
          <a:prstGeom prst="rect">
            <a:avLst/>
          </a:prstGeom>
          <a:noFill/>
        </p:spPr>
        <p:txBody>
          <a:bodyPr wrap="square" rtlCol="0">
            <a:spAutoFit/>
          </a:bodyPr>
          <a:lstStyle/>
          <a:p>
            <a:pPr marL="342900" indent="-342900"/>
            <a:r>
              <a:rPr lang="zh-CN" altLang="en-US" dirty="0" smtClean="0">
                <a:solidFill>
                  <a:srgbClr val="0000CC"/>
                </a:solidFill>
              </a:rPr>
              <a:t>密文（</a:t>
            </a:r>
            <a:r>
              <a:rPr lang="en-US" altLang="zh-CN" dirty="0" smtClean="0">
                <a:solidFill>
                  <a:srgbClr val="0000CC"/>
                </a:solidFill>
              </a:rPr>
              <a:t>Cipher text</a:t>
            </a:r>
            <a:r>
              <a:rPr lang="zh-CN" altLang="en-US" dirty="0" smtClean="0">
                <a:solidFill>
                  <a:srgbClr val="0000CC"/>
                </a:solidFill>
              </a:rPr>
              <a:t>）：</a:t>
            </a:r>
            <a:endParaRPr lang="en-US" altLang="zh-CN" dirty="0" smtClean="0">
              <a:solidFill>
                <a:srgbClr val="0000CC"/>
              </a:solidFill>
            </a:endParaRPr>
          </a:p>
          <a:p>
            <a:pPr marL="342900" indent="-342900"/>
            <a:r>
              <a:rPr lang="en-US" altLang="zh-CN" dirty="0" smtClean="0"/>
              <a:t>             </a:t>
            </a:r>
            <a:r>
              <a:rPr lang="zh-CN" altLang="en-US" dirty="0" smtClean="0"/>
              <a:t>经过加密后的消息。</a:t>
            </a:r>
            <a:r>
              <a:rPr lang="en-US" altLang="zh-CN" dirty="0" smtClean="0"/>
              <a:t>             </a:t>
            </a:r>
            <a:endParaRPr lang="zh-CN" altLang="en-US" dirty="0"/>
          </a:p>
        </p:txBody>
      </p:sp>
      <p:sp>
        <p:nvSpPr>
          <p:cNvPr id="10" name="TextBox 9"/>
          <p:cNvSpPr txBox="1"/>
          <p:nvPr/>
        </p:nvSpPr>
        <p:spPr>
          <a:xfrm>
            <a:off x="1187624" y="3429000"/>
            <a:ext cx="7056784" cy="646331"/>
          </a:xfrm>
          <a:prstGeom prst="rect">
            <a:avLst/>
          </a:prstGeom>
          <a:noFill/>
        </p:spPr>
        <p:txBody>
          <a:bodyPr wrap="square" rtlCol="0">
            <a:spAutoFit/>
          </a:bodyPr>
          <a:lstStyle/>
          <a:p>
            <a:pPr marL="342900" indent="-342900"/>
            <a:r>
              <a:rPr lang="zh-CN" altLang="en-US" dirty="0" smtClean="0">
                <a:solidFill>
                  <a:srgbClr val="0000CC"/>
                </a:solidFill>
              </a:rPr>
              <a:t>加密算法与解密算法：</a:t>
            </a:r>
            <a:r>
              <a:rPr lang="zh-CN" altLang="en-US" dirty="0" smtClean="0"/>
              <a:t>公开的</a:t>
            </a:r>
            <a:endParaRPr lang="en-US" altLang="zh-CN" dirty="0" smtClean="0"/>
          </a:p>
          <a:p>
            <a:pPr marL="342900" indent="-342900"/>
            <a:r>
              <a:rPr lang="en-US" altLang="zh-CN" dirty="0" smtClean="0"/>
              <a:t> </a:t>
            </a:r>
            <a:r>
              <a:rPr lang="zh-CN" altLang="en-US" dirty="0" smtClean="0">
                <a:solidFill>
                  <a:srgbClr val="0000CC"/>
                </a:solidFill>
              </a:rPr>
              <a:t>密钥（</a:t>
            </a:r>
            <a:r>
              <a:rPr lang="en-US" altLang="zh-CN" dirty="0" smtClean="0">
                <a:solidFill>
                  <a:srgbClr val="0000CC"/>
                </a:solidFill>
              </a:rPr>
              <a:t>Key</a:t>
            </a:r>
            <a:r>
              <a:rPr lang="zh-CN" altLang="en-US" dirty="0" smtClean="0">
                <a:solidFill>
                  <a:srgbClr val="0000CC"/>
                </a:solidFill>
              </a:rPr>
              <a:t>）：</a:t>
            </a:r>
            <a:r>
              <a:rPr lang="zh-CN" altLang="en-US" dirty="0" smtClean="0"/>
              <a:t>保密的，只有收发双方或单方知道</a:t>
            </a:r>
            <a:r>
              <a:rPr lang="en-US" altLang="zh-CN" dirty="0" smtClean="0"/>
              <a:t>             </a:t>
            </a:r>
            <a:endParaRPr lang="zh-CN" altLang="en-US" dirty="0"/>
          </a:p>
        </p:txBody>
      </p:sp>
      <p:pic>
        <p:nvPicPr>
          <p:cNvPr id="4097" name="Picture 1"/>
          <p:cNvPicPr>
            <a:picLocks noChangeAspect="1" noChangeArrowheads="1"/>
          </p:cNvPicPr>
          <p:nvPr/>
        </p:nvPicPr>
        <p:blipFill>
          <a:blip r:embed="rId2" cstate="print"/>
          <a:srcRect/>
          <a:stretch>
            <a:fillRect/>
          </a:stretch>
        </p:blipFill>
        <p:spPr bwMode="auto">
          <a:xfrm rot="-5400000">
            <a:off x="2933818" y="3302986"/>
            <a:ext cx="2268252" cy="4032448"/>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20</a:t>
            </a:fld>
            <a:r>
              <a:rPr lang="en-US" altLang="zh-CN" dirty="0" smtClean="0"/>
              <a:t>/56</a:t>
            </a:r>
            <a:endParaRPr lang="en-US" altLang="zh-CN" dirty="0"/>
          </a:p>
        </p:txBody>
      </p:sp>
      <p:sp>
        <p:nvSpPr>
          <p:cNvPr id="4" name="TextBox 3"/>
          <p:cNvSpPr txBox="1"/>
          <p:nvPr/>
        </p:nvSpPr>
        <p:spPr>
          <a:xfrm>
            <a:off x="827584" y="548680"/>
            <a:ext cx="7200800" cy="2339102"/>
          </a:xfrm>
          <a:prstGeom prst="rect">
            <a:avLst/>
          </a:prstGeom>
          <a:noFill/>
        </p:spPr>
        <p:txBody>
          <a:bodyPr wrap="square" rtlCol="0">
            <a:spAutoFit/>
          </a:bodyPr>
          <a:lstStyle/>
          <a:p>
            <a:pPr>
              <a:buFont typeface="Wingdings" pitchFamily="2" charset="2"/>
              <a:buChar char="u"/>
            </a:pPr>
            <a:r>
              <a:rPr lang="zh-CN" altLang="en-US" sz="2000" dirty="0" smtClean="0">
                <a:solidFill>
                  <a:srgbClr val="0000CC"/>
                </a:solidFill>
              </a:rPr>
              <a:t>输出反馈（</a:t>
            </a:r>
            <a:r>
              <a:rPr lang="en-US" altLang="zh-CN" sz="2000" dirty="0" smtClean="0">
                <a:solidFill>
                  <a:srgbClr val="0000CC"/>
                </a:solidFill>
              </a:rPr>
              <a:t>OFB: Output Feedback</a:t>
            </a:r>
            <a:r>
              <a:rPr lang="zh-CN" altLang="en-US" sz="2000" dirty="0" smtClean="0">
                <a:solidFill>
                  <a:srgbClr val="0000CC"/>
                </a:solidFill>
              </a:rPr>
              <a:t>）模式</a:t>
            </a:r>
            <a:endParaRPr lang="en-US" altLang="zh-CN" sz="2000" dirty="0" smtClean="0">
              <a:solidFill>
                <a:srgbClr val="0000CC"/>
              </a:solidFill>
            </a:endParaRPr>
          </a:p>
          <a:p>
            <a:r>
              <a:rPr lang="zh-CN" altLang="en-US" dirty="0" smtClean="0"/>
              <a:t>（</a:t>
            </a:r>
            <a:r>
              <a:rPr lang="en-US" altLang="zh-CN" dirty="0" smtClean="0"/>
              <a:t>1</a:t>
            </a:r>
            <a:r>
              <a:rPr lang="zh-CN" altLang="en-US" dirty="0" smtClean="0"/>
              <a:t>）采用</a:t>
            </a:r>
            <a:r>
              <a:rPr lang="en-US" altLang="zh-CN" dirty="0" smtClean="0"/>
              <a:t>64</a:t>
            </a:r>
            <a:r>
              <a:rPr lang="zh-CN" altLang="en-US" dirty="0" smtClean="0"/>
              <a:t>位的</a:t>
            </a:r>
            <a:r>
              <a:rPr lang="en-US" altLang="zh-CN" dirty="0" smtClean="0"/>
              <a:t>IV</a:t>
            </a:r>
            <a:r>
              <a:rPr lang="zh-CN" altLang="en-US" dirty="0" smtClean="0"/>
              <a:t>（初始化向量），放在寄存器中，对它用密钥进行加密，产生</a:t>
            </a:r>
            <a:r>
              <a:rPr lang="en-US" altLang="zh-CN" dirty="0" smtClean="0"/>
              <a:t>64</a:t>
            </a:r>
            <a:r>
              <a:rPr lang="zh-CN" altLang="en-US" dirty="0" smtClean="0"/>
              <a:t>位初始化向量密文；</a:t>
            </a:r>
            <a:endParaRPr lang="en-US" altLang="zh-CN" dirty="0" smtClean="0"/>
          </a:p>
          <a:p>
            <a:r>
              <a:rPr lang="zh-CN" altLang="en-US" dirty="0" smtClean="0"/>
              <a:t>（</a:t>
            </a:r>
            <a:r>
              <a:rPr lang="en-US" altLang="zh-CN" dirty="0" smtClean="0"/>
              <a:t>2</a:t>
            </a:r>
            <a:r>
              <a:rPr lang="zh-CN" altLang="en-US" dirty="0" smtClean="0"/>
              <a:t>）初始化向量密文最左边的</a:t>
            </a:r>
            <a:r>
              <a:rPr lang="en-US" altLang="zh-CN" dirty="0" smtClean="0"/>
              <a:t>j=8</a:t>
            </a:r>
            <a:r>
              <a:rPr lang="zh-CN" altLang="en-US" dirty="0" smtClean="0"/>
              <a:t>位与明文前</a:t>
            </a:r>
            <a:r>
              <a:rPr lang="en-US" altLang="zh-CN" dirty="0" smtClean="0"/>
              <a:t>j=8</a:t>
            </a:r>
            <a:r>
              <a:rPr lang="zh-CN" altLang="en-US" dirty="0" smtClean="0"/>
              <a:t>位进行异或运算，产生密文第一部分，假设为</a:t>
            </a:r>
            <a:r>
              <a:rPr lang="en-US" altLang="zh-CN" dirty="0" smtClean="0"/>
              <a:t>C</a:t>
            </a:r>
            <a:r>
              <a:rPr lang="zh-CN" altLang="en-US" dirty="0" smtClean="0"/>
              <a:t>，然后将</a:t>
            </a:r>
            <a:r>
              <a:rPr lang="en-US" altLang="zh-CN" dirty="0" smtClean="0"/>
              <a:t>C</a:t>
            </a:r>
            <a:r>
              <a:rPr lang="zh-CN" altLang="en-US" dirty="0" smtClean="0"/>
              <a:t>传输给接收方；</a:t>
            </a:r>
            <a:endParaRPr lang="en-US" altLang="zh-CN" dirty="0" smtClean="0"/>
          </a:p>
          <a:p>
            <a:r>
              <a:rPr lang="zh-CN" altLang="en-US" dirty="0" smtClean="0"/>
              <a:t>（</a:t>
            </a:r>
            <a:r>
              <a:rPr lang="en-US" altLang="zh-CN" dirty="0" smtClean="0"/>
              <a:t>3</a:t>
            </a:r>
            <a:r>
              <a:rPr lang="zh-CN" altLang="en-US" dirty="0" smtClean="0"/>
              <a:t>）初始化向量左移</a:t>
            </a:r>
            <a:r>
              <a:rPr lang="en-US" altLang="zh-CN" dirty="0" smtClean="0"/>
              <a:t>j=8</a:t>
            </a:r>
            <a:r>
              <a:rPr lang="zh-CN" altLang="en-US" dirty="0" smtClean="0"/>
              <a:t>位，同时将</a:t>
            </a:r>
            <a:r>
              <a:rPr lang="zh-CN" altLang="en-US" dirty="0" smtClean="0">
                <a:solidFill>
                  <a:srgbClr val="00B0F0"/>
                </a:solidFill>
              </a:rPr>
              <a:t>初始化向量密文最左边的</a:t>
            </a:r>
            <a:r>
              <a:rPr lang="en-US" altLang="zh-CN" dirty="0" smtClean="0">
                <a:solidFill>
                  <a:srgbClr val="00B0F0"/>
                </a:solidFill>
              </a:rPr>
              <a:t>j=8</a:t>
            </a:r>
            <a:r>
              <a:rPr lang="zh-CN" altLang="en-US" dirty="0" smtClean="0">
                <a:solidFill>
                  <a:srgbClr val="00B0F0"/>
                </a:solidFill>
              </a:rPr>
              <a:t>位</a:t>
            </a:r>
            <a:r>
              <a:rPr lang="zh-CN" altLang="en-US" dirty="0" smtClean="0"/>
              <a:t>填充到初始化向量的右边；</a:t>
            </a:r>
            <a:endParaRPr lang="en-US" altLang="zh-CN" dirty="0" smtClean="0"/>
          </a:p>
          <a:p>
            <a:r>
              <a:rPr lang="zh-CN" altLang="en-US" dirty="0" smtClean="0"/>
              <a:t>（</a:t>
            </a:r>
            <a:r>
              <a:rPr lang="en-US" altLang="zh-CN" dirty="0" smtClean="0"/>
              <a:t>4</a:t>
            </a:r>
            <a:r>
              <a:rPr lang="zh-CN" altLang="en-US" dirty="0" smtClean="0"/>
              <a:t>）重复上面（</a:t>
            </a:r>
            <a:r>
              <a:rPr lang="en-US" altLang="zh-CN" dirty="0" smtClean="0"/>
              <a:t>1</a:t>
            </a:r>
            <a:r>
              <a:rPr lang="zh-CN" altLang="en-US" dirty="0" smtClean="0"/>
              <a:t>）</a:t>
            </a:r>
            <a:r>
              <a:rPr lang="en-US" altLang="zh-CN" dirty="0" smtClean="0"/>
              <a:t>-</a:t>
            </a:r>
            <a:r>
              <a:rPr lang="zh-CN" altLang="en-US" dirty="0" smtClean="0"/>
              <a:t>（</a:t>
            </a:r>
            <a:r>
              <a:rPr lang="en-US" altLang="zh-CN" dirty="0" smtClean="0"/>
              <a:t>3</a:t>
            </a:r>
            <a:r>
              <a:rPr lang="zh-CN" altLang="en-US" dirty="0" smtClean="0"/>
              <a:t>）步，直到加密所有明文。</a:t>
            </a:r>
            <a:endParaRPr lang="zh-CN" altLang="en-US" dirty="0"/>
          </a:p>
        </p:txBody>
      </p:sp>
      <p:pic>
        <p:nvPicPr>
          <p:cNvPr id="15362" name="Picture 2"/>
          <p:cNvPicPr>
            <a:picLocks noChangeAspect="1" noChangeArrowheads="1"/>
          </p:cNvPicPr>
          <p:nvPr/>
        </p:nvPicPr>
        <p:blipFill>
          <a:blip r:embed="rId2" cstate="print"/>
          <a:srcRect/>
          <a:stretch>
            <a:fillRect/>
          </a:stretch>
        </p:blipFill>
        <p:spPr bwMode="auto">
          <a:xfrm rot="-5400000">
            <a:off x="2879812" y="1808820"/>
            <a:ext cx="3240360" cy="576064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21</a:t>
            </a:fld>
            <a:r>
              <a:rPr lang="en-US" altLang="zh-CN" dirty="0" smtClean="0"/>
              <a:t>/56</a:t>
            </a:r>
            <a:endParaRPr lang="en-US" altLang="zh-CN" dirty="0"/>
          </a:p>
        </p:txBody>
      </p:sp>
      <p:sp>
        <p:nvSpPr>
          <p:cNvPr id="4" name="TextBox 3"/>
          <p:cNvSpPr txBox="1"/>
          <p:nvPr/>
        </p:nvSpPr>
        <p:spPr>
          <a:xfrm>
            <a:off x="827584" y="548680"/>
            <a:ext cx="7200800" cy="2893100"/>
          </a:xfrm>
          <a:prstGeom prst="rect">
            <a:avLst/>
          </a:prstGeom>
          <a:noFill/>
        </p:spPr>
        <p:txBody>
          <a:bodyPr wrap="square" rtlCol="0">
            <a:spAutoFit/>
          </a:bodyPr>
          <a:lstStyle/>
          <a:p>
            <a:pPr>
              <a:buFont typeface="Wingdings" pitchFamily="2" charset="2"/>
              <a:buChar char="u"/>
            </a:pPr>
            <a:r>
              <a:rPr lang="zh-CN" altLang="en-US" sz="2000" dirty="0" smtClean="0">
                <a:solidFill>
                  <a:srgbClr val="0000CC"/>
                </a:solidFill>
              </a:rPr>
              <a:t>计数器（</a:t>
            </a:r>
            <a:r>
              <a:rPr lang="en-US" altLang="zh-CN" sz="2000" dirty="0" smtClean="0">
                <a:solidFill>
                  <a:srgbClr val="0000CC"/>
                </a:solidFill>
              </a:rPr>
              <a:t>Counter</a:t>
            </a:r>
            <a:r>
              <a:rPr lang="zh-CN" altLang="en-US" sz="2000" dirty="0" smtClean="0">
                <a:solidFill>
                  <a:srgbClr val="0000CC"/>
                </a:solidFill>
              </a:rPr>
              <a:t>）模式</a:t>
            </a:r>
            <a:endParaRPr lang="en-US" altLang="zh-CN" sz="2000" dirty="0" smtClean="0">
              <a:solidFill>
                <a:srgbClr val="0000CC"/>
              </a:solidFill>
            </a:endParaRPr>
          </a:p>
          <a:p>
            <a:r>
              <a:rPr lang="zh-CN" altLang="en-US" dirty="0" smtClean="0"/>
              <a:t>（</a:t>
            </a:r>
            <a:r>
              <a:rPr lang="en-US" altLang="zh-CN" dirty="0" smtClean="0"/>
              <a:t>1</a:t>
            </a:r>
            <a:r>
              <a:rPr lang="zh-CN" altLang="en-US" dirty="0" smtClean="0"/>
              <a:t>）第</a:t>
            </a:r>
            <a:r>
              <a:rPr lang="en-US" altLang="zh-CN" dirty="0" smtClean="0"/>
              <a:t>1</a:t>
            </a:r>
            <a:r>
              <a:rPr lang="zh-CN" altLang="en-US" dirty="0" smtClean="0"/>
              <a:t>块采用</a:t>
            </a:r>
            <a:r>
              <a:rPr lang="en-US" altLang="zh-CN" dirty="0" smtClean="0"/>
              <a:t>64</a:t>
            </a:r>
            <a:r>
              <a:rPr lang="zh-CN" altLang="en-US" dirty="0" smtClean="0"/>
              <a:t>位的计数器值</a:t>
            </a:r>
            <a:r>
              <a:rPr lang="en-US" altLang="zh-CN" dirty="0" smtClean="0"/>
              <a:t>Counter</a:t>
            </a:r>
            <a:r>
              <a:rPr lang="zh-CN" altLang="en-US" dirty="0" smtClean="0"/>
              <a:t>，用密钥进行加密，产生</a:t>
            </a:r>
            <a:r>
              <a:rPr lang="en-US" altLang="zh-CN" dirty="0" smtClean="0"/>
              <a:t>64</a:t>
            </a:r>
            <a:r>
              <a:rPr lang="zh-CN" altLang="en-US" dirty="0" smtClean="0"/>
              <a:t>位初始化向量密文；</a:t>
            </a:r>
            <a:endParaRPr lang="en-US" altLang="zh-CN" dirty="0" smtClean="0"/>
          </a:p>
          <a:p>
            <a:r>
              <a:rPr lang="zh-CN" altLang="en-US" dirty="0" smtClean="0"/>
              <a:t>（</a:t>
            </a:r>
            <a:r>
              <a:rPr lang="en-US" altLang="zh-CN" dirty="0" smtClean="0"/>
              <a:t>2</a:t>
            </a:r>
            <a:r>
              <a:rPr lang="zh-CN" altLang="en-US" dirty="0" smtClean="0"/>
              <a:t>）初始化向量密文与明文进行异或运算，产生密文块；</a:t>
            </a:r>
            <a:endParaRPr lang="en-US" altLang="zh-CN" dirty="0" smtClean="0"/>
          </a:p>
          <a:p>
            <a:r>
              <a:rPr lang="zh-CN" altLang="en-US" dirty="0" smtClean="0"/>
              <a:t>（</a:t>
            </a:r>
            <a:r>
              <a:rPr lang="en-US" altLang="zh-CN" dirty="0" smtClean="0"/>
              <a:t>3</a:t>
            </a:r>
            <a:r>
              <a:rPr lang="zh-CN" altLang="en-US" dirty="0" smtClean="0"/>
              <a:t>）第</a:t>
            </a:r>
            <a:r>
              <a:rPr lang="en-US" altLang="zh-CN" dirty="0" smtClean="0"/>
              <a:t>2</a:t>
            </a:r>
            <a:r>
              <a:rPr lang="zh-CN" altLang="en-US" dirty="0" smtClean="0"/>
              <a:t>块采用</a:t>
            </a:r>
            <a:r>
              <a:rPr lang="en-US" altLang="zh-CN" dirty="0" smtClean="0"/>
              <a:t>Counter+1</a:t>
            </a:r>
            <a:r>
              <a:rPr lang="zh-CN" altLang="en-US" dirty="0" smtClean="0"/>
              <a:t>，用密钥进行加密，产生</a:t>
            </a:r>
            <a:r>
              <a:rPr lang="en-US" altLang="zh-CN" dirty="0" smtClean="0"/>
              <a:t>64</a:t>
            </a:r>
            <a:r>
              <a:rPr lang="zh-CN" altLang="en-US" dirty="0" smtClean="0"/>
              <a:t>位初始化向量密文；</a:t>
            </a:r>
            <a:endParaRPr lang="en-US" altLang="zh-CN" dirty="0" smtClean="0"/>
          </a:p>
          <a:p>
            <a:r>
              <a:rPr lang="zh-CN" altLang="en-US" dirty="0" smtClean="0"/>
              <a:t>（</a:t>
            </a:r>
            <a:r>
              <a:rPr lang="en-US" altLang="zh-CN" dirty="0" smtClean="0"/>
              <a:t>4</a:t>
            </a:r>
            <a:r>
              <a:rPr lang="zh-CN" altLang="en-US" dirty="0" smtClean="0"/>
              <a:t>）依此类推，直到加密所有明文。</a:t>
            </a:r>
            <a:endParaRPr lang="en-US" altLang="zh-CN" dirty="0" smtClean="0"/>
          </a:p>
          <a:p>
            <a:r>
              <a:rPr lang="zh-CN" altLang="en-US" dirty="0" smtClean="0">
                <a:solidFill>
                  <a:srgbClr val="00B0F0"/>
                </a:solidFill>
              </a:rPr>
              <a:t>特点</a:t>
            </a:r>
            <a:r>
              <a:rPr lang="zh-CN" altLang="en-US" dirty="0" smtClean="0"/>
              <a:t>：计数器模式与电子编码簿模式都不存在块之间的链接问题，故可以并行运算；加密块链接模式、加密反馈模式、输出反馈模式都存在块之间的链接，有先后顺序，只能依次进行，即串行运算。</a:t>
            </a:r>
            <a:endParaRPr lang="zh-CN" altLang="en-US" dirty="0"/>
          </a:p>
        </p:txBody>
      </p:sp>
      <p:pic>
        <p:nvPicPr>
          <p:cNvPr id="16386" name="Picture 2"/>
          <p:cNvPicPr>
            <a:picLocks noChangeAspect="1" noChangeArrowheads="1"/>
          </p:cNvPicPr>
          <p:nvPr/>
        </p:nvPicPr>
        <p:blipFill>
          <a:blip r:embed="rId2" cstate="print"/>
          <a:srcRect/>
          <a:stretch>
            <a:fillRect/>
          </a:stretch>
        </p:blipFill>
        <p:spPr bwMode="auto">
          <a:xfrm rot="-5400000">
            <a:off x="3192596" y="2193611"/>
            <a:ext cx="3118847" cy="5544617"/>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22</a:t>
            </a:fld>
            <a:r>
              <a:rPr lang="en-US" altLang="zh-CN" dirty="0" smtClean="0"/>
              <a:t>/56</a:t>
            </a:r>
            <a:endParaRPr lang="en-US" altLang="zh-CN" dirty="0"/>
          </a:p>
        </p:txBody>
      </p:sp>
      <p:sp>
        <p:nvSpPr>
          <p:cNvPr id="4" name="TextBox 3"/>
          <p:cNvSpPr txBox="1"/>
          <p:nvPr/>
        </p:nvSpPr>
        <p:spPr>
          <a:xfrm>
            <a:off x="683568" y="548680"/>
            <a:ext cx="5976664" cy="5324535"/>
          </a:xfrm>
          <a:prstGeom prst="rect">
            <a:avLst/>
          </a:prstGeom>
          <a:noFill/>
        </p:spPr>
        <p:txBody>
          <a:bodyPr wrap="square" rtlCol="0">
            <a:spAutoFit/>
          </a:bodyPr>
          <a:lstStyle/>
          <a:p>
            <a:r>
              <a:rPr lang="en-US" altLang="zh-CN" sz="2800" dirty="0" smtClean="0">
                <a:solidFill>
                  <a:schemeClr val="accent2"/>
                </a:solidFill>
              </a:rPr>
              <a:t>15.4 AES128—Rijndael</a:t>
            </a:r>
            <a:r>
              <a:rPr lang="zh-CN" altLang="en-US" sz="2800" dirty="0" smtClean="0">
                <a:solidFill>
                  <a:schemeClr val="accent2"/>
                </a:solidFill>
              </a:rPr>
              <a:t>算法</a:t>
            </a:r>
            <a:endParaRPr lang="en-US" altLang="zh-CN" sz="2800" dirty="0" smtClean="0">
              <a:solidFill>
                <a:schemeClr val="accent2"/>
              </a:solidFill>
            </a:endParaRPr>
          </a:p>
          <a:p>
            <a:r>
              <a:rPr lang="en-US" altLang="zh-CN" sz="2400" dirty="0" smtClean="0">
                <a:solidFill>
                  <a:srgbClr val="0000CC"/>
                </a:solidFill>
              </a:rPr>
              <a:t>1</a:t>
            </a:r>
            <a:r>
              <a:rPr lang="zh-CN" altLang="en-US" sz="2400" dirty="0" smtClean="0">
                <a:solidFill>
                  <a:srgbClr val="0000CC"/>
                </a:solidFill>
              </a:rPr>
              <a:t>、一次性初始化处理</a:t>
            </a:r>
            <a:endParaRPr lang="en-US" altLang="zh-CN" sz="2400" dirty="0" smtClean="0">
              <a:solidFill>
                <a:srgbClr val="0000CC"/>
              </a:solidFill>
            </a:endParaRPr>
          </a:p>
          <a:p>
            <a:r>
              <a:rPr lang="zh-CN" altLang="en-US" dirty="0" smtClean="0">
                <a:solidFill>
                  <a:srgbClr val="00B050"/>
                </a:solidFill>
              </a:rPr>
              <a:t>（</a:t>
            </a:r>
            <a:r>
              <a:rPr lang="en-US" altLang="zh-CN" dirty="0" smtClean="0">
                <a:solidFill>
                  <a:srgbClr val="00B050"/>
                </a:solidFill>
              </a:rPr>
              <a:t>1</a:t>
            </a:r>
            <a:r>
              <a:rPr lang="zh-CN" altLang="en-US" dirty="0" smtClean="0">
                <a:solidFill>
                  <a:srgbClr val="00B050"/>
                </a:solidFill>
              </a:rPr>
              <a:t>）扩展</a:t>
            </a:r>
            <a:r>
              <a:rPr lang="en-US" altLang="zh-CN" dirty="0" smtClean="0">
                <a:solidFill>
                  <a:srgbClr val="00B050"/>
                </a:solidFill>
              </a:rPr>
              <a:t>16</a:t>
            </a:r>
            <a:r>
              <a:rPr lang="zh-CN" altLang="en-US" dirty="0" smtClean="0">
                <a:solidFill>
                  <a:srgbClr val="00B050"/>
                </a:solidFill>
              </a:rPr>
              <a:t>字节的密钥，得到实际密钥块</a:t>
            </a:r>
            <a:endParaRPr lang="en-US" altLang="zh-CN" dirty="0" smtClean="0">
              <a:solidFill>
                <a:srgbClr val="00B050"/>
              </a:solidFill>
            </a:endParaRPr>
          </a:p>
          <a:p>
            <a:r>
              <a:rPr lang="zh-CN" altLang="en-US" dirty="0" smtClean="0"/>
              <a:t>密钥扩展算法：</a:t>
            </a:r>
            <a:endParaRPr lang="en-US" altLang="zh-CN" dirty="0" smtClean="0"/>
          </a:p>
          <a:p>
            <a:r>
              <a:rPr lang="en-US" altLang="zh-CN" dirty="0" err="1" smtClean="0"/>
              <a:t>ExpandKey</a:t>
            </a:r>
            <a:r>
              <a:rPr lang="zh-CN" altLang="en-US" dirty="0" smtClean="0"/>
              <a:t>（</a:t>
            </a:r>
            <a:r>
              <a:rPr lang="en-US" altLang="zh-CN" dirty="0" smtClean="0"/>
              <a:t>byte K[16], word W[44]){</a:t>
            </a:r>
          </a:p>
          <a:p>
            <a:r>
              <a:rPr lang="en-US" altLang="zh-CN" dirty="0" smtClean="0"/>
              <a:t>    word </a:t>
            </a:r>
            <a:r>
              <a:rPr lang="en-US" altLang="zh-CN" dirty="0" err="1" smtClean="0"/>
              <a:t>tmp</a:t>
            </a:r>
            <a:r>
              <a:rPr lang="en-US" altLang="zh-CN" dirty="0" smtClean="0"/>
              <a:t>;</a:t>
            </a:r>
          </a:p>
          <a:p>
            <a:endParaRPr lang="en-US" altLang="zh-CN" dirty="0" smtClean="0"/>
          </a:p>
          <a:p>
            <a:r>
              <a:rPr lang="en-US" altLang="zh-CN" dirty="0" smtClean="0"/>
              <a:t>    for(</a:t>
            </a:r>
            <a:r>
              <a:rPr lang="en-US" altLang="zh-CN" dirty="0" err="1" smtClean="0"/>
              <a:t>i</a:t>
            </a:r>
            <a:r>
              <a:rPr lang="en-US" altLang="zh-CN" dirty="0" smtClean="0"/>
              <a:t>=0; </a:t>
            </a:r>
            <a:r>
              <a:rPr lang="en-US" altLang="zh-CN" dirty="0" err="1" smtClean="0"/>
              <a:t>i</a:t>
            </a:r>
            <a:r>
              <a:rPr lang="en-US" altLang="zh-CN" dirty="0" smtClean="0"/>
              <a:t>&lt;4; </a:t>
            </a:r>
            <a:r>
              <a:rPr lang="en-US" altLang="zh-CN" dirty="0" err="1" smtClean="0"/>
              <a:t>i</a:t>
            </a:r>
            <a:r>
              <a:rPr lang="en-US" altLang="zh-CN" dirty="0" smtClean="0"/>
              <a:t>++){</a:t>
            </a:r>
          </a:p>
          <a:p>
            <a:r>
              <a:rPr lang="en-US" altLang="zh-CN" dirty="0" smtClean="0"/>
              <a:t>        W[</a:t>
            </a:r>
            <a:r>
              <a:rPr lang="en-US" altLang="zh-CN" dirty="0" err="1" smtClean="0"/>
              <a:t>i</a:t>
            </a:r>
            <a:r>
              <a:rPr lang="en-US" altLang="zh-CN" dirty="0" smtClean="0"/>
              <a:t>]=K[4*</a:t>
            </a:r>
            <a:r>
              <a:rPr lang="en-US" altLang="zh-CN" dirty="0" err="1" smtClean="0"/>
              <a:t>i</a:t>
            </a:r>
            <a:r>
              <a:rPr lang="en-US" altLang="zh-CN" dirty="0" smtClean="0"/>
              <a:t>], K[4*i+1], K[4*i+2], K[4*i+3];</a:t>
            </a:r>
          </a:p>
          <a:p>
            <a:r>
              <a:rPr lang="en-US" altLang="zh-CN" dirty="0" smtClean="0"/>
              <a:t>    }</a:t>
            </a:r>
          </a:p>
          <a:p>
            <a:endParaRPr lang="en-US" altLang="zh-CN" dirty="0" smtClean="0"/>
          </a:p>
          <a:p>
            <a:r>
              <a:rPr lang="en-US" altLang="zh-CN" dirty="0" smtClean="0"/>
              <a:t>    for(</a:t>
            </a:r>
            <a:r>
              <a:rPr lang="en-US" altLang="zh-CN" dirty="0" err="1" smtClean="0"/>
              <a:t>i</a:t>
            </a:r>
            <a:r>
              <a:rPr lang="en-US" altLang="zh-CN" dirty="0" smtClean="0"/>
              <a:t>=4; </a:t>
            </a:r>
            <a:r>
              <a:rPr lang="en-US" altLang="zh-CN" dirty="0" err="1" smtClean="0"/>
              <a:t>i</a:t>
            </a:r>
            <a:r>
              <a:rPr lang="en-US" altLang="zh-CN" dirty="0" smtClean="0"/>
              <a:t>&lt;44; </a:t>
            </a:r>
            <a:r>
              <a:rPr lang="en-US" altLang="zh-CN" dirty="0" err="1" smtClean="0"/>
              <a:t>i</a:t>
            </a:r>
            <a:r>
              <a:rPr lang="en-US" altLang="zh-CN" dirty="0" smtClean="0"/>
              <a:t>++){</a:t>
            </a:r>
          </a:p>
          <a:p>
            <a:r>
              <a:rPr lang="en-US" altLang="zh-CN" dirty="0" smtClean="0"/>
              <a:t>        </a:t>
            </a:r>
            <a:r>
              <a:rPr lang="en-US" altLang="zh-CN" dirty="0" err="1" smtClean="0"/>
              <a:t>tmp</a:t>
            </a:r>
            <a:r>
              <a:rPr lang="en-US" altLang="zh-CN" dirty="0" smtClean="0"/>
              <a:t>=W[i-1];</a:t>
            </a:r>
          </a:p>
          <a:p>
            <a:r>
              <a:rPr lang="en-US" altLang="zh-CN" dirty="0" smtClean="0"/>
              <a:t>        if(</a:t>
            </a:r>
            <a:r>
              <a:rPr lang="en-US" altLang="zh-CN" dirty="0" err="1" smtClean="0"/>
              <a:t>i</a:t>
            </a:r>
            <a:r>
              <a:rPr lang="en-US" altLang="zh-CN" dirty="0" smtClean="0"/>
              <a:t> mod 4==0)</a:t>
            </a:r>
          </a:p>
          <a:p>
            <a:r>
              <a:rPr lang="en-US" altLang="zh-CN" dirty="0" smtClean="0"/>
              <a:t>            </a:t>
            </a:r>
            <a:r>
              <a:rPr lang="en-US" altLang="zh-CN" dirty="0" err="1" smtClean="0"/>
              <a:t>tmp</a:t>
            </a:r>
            <a:r>
              <a:rPr lang="en-US" altLang="zh-CN" dirty="0" smtClean="0"/>
              <a:t>=Substitute(Rotate(</a:t>
            </a:r>
            <a:r>
              <a:rPr lang="en-US" altLang="zh-CN" dirty="0" err="1" smtClean="0"/>
              <a:t>tmp</a:t>
            </a:r>
            <a:r>
              <a:rPr lang="en-US" altLang="zh-CN" dirty="0" smtClean="0"/>
              <a:t>)) XOR Constant[</a:t>
            </a:r>
            <a:r>
              <a:rPr lang="en-US" altLang="zh-CN" dirty="0" err="1" smtClean="0"/>
              <a:t>i</a:t>
            </a:r>
            <a:r>
              <a:rPr lang="en-US" altLang="zh-CN" dirty="0" smtClean="0"/>
              <a:t>/4];</a:t>
            </a:r>
          </a:p>
          <a:p>
            <a:r>
              <a:rPr lang="en-US" altLang="zh-CN" dirty="0" smtClean="0"/>
              <a:t>        W[</a:t>
            </a:r>
            <a:r>
              <a:rPr lang="en-US" altLang="zh-CN" dirty="0" err="1" smtClean="0"/>
              <a:t>i</a:t>
            </a:r>
            <a:r>
              <a:rPr lang="en-US" altLang="zh-CN" dirty="0" smtClean="0"/>
              <a:t>]=W[i-4] XOR </a:t>
            </a:r>
            <a:r>
              <a:rPr lang="en-US" altLang="zh-CN" dirty="0" err="1" smtClean="0"/>
              <a:t>tmp</a:t>
            </a:r>
            <a:r>
              <a:rPr lang="en-US" altLang="zh-CN" dirty="0" smtClean="0"/>
              <a:t>;</a:t>
            </a:r>
          </a:p>
          <a:p>
            <a:r>
              <a:rPr lang="en-US" altLang="zh-CN" dirty="0" smtClean="0"/>
              <a:t>    }</a:t>
            </a:r>
          </a:p>
          <a:p>
            <a:r>
              <a:rPr lang="en-US" altLang="zh-CN" dirty="0" smtClean="0"/>
              <a:t>}</a:t>
            </a:r>
            <a:endParaRPr lang="zh-CN" altLang="en-US" dirty="0"/>
          </a:p>
        </p:txBody>
      </p:sp>
      <p:sp>
        <p:nvSpPr>
          <p:cNvPr id="5" name="TextBox 4"/>
          <p:cNvSpPr txBox="1"/>
          <p:nvPr/>
        </p:nvSpPr>
        <p:spPr>
          <a:xfrm>
            <a:off x="5796136" y="908720"/>
            <a:ext cx="3024336" cy="1200329"/>
          </a:xfrm>
          <a:prstGeom prst="rect">
            <a:avLst/>
          </a:prstGeom>
          <a:noFill/>
        </p:spPr>
        <p:txBody>
          <a:bodyPr wrap="square" rtlCol="0">
            <a:spAutoFit/>
          </a:bodyPr>
          <a:lstStyle/>
          <a:p>
            <a:r>
              <a:rPr lang="zh-CN" altLang="en-US" dirty="0" smtClean="0">
                <a:solidFill>
                  <a:srgbClr val="00B050"/>
                </a:solidFill>
              </a:rPr>
              <a:t>函数</a:t>
            </a:r>
            <a:r>
              <a:rPr lang="en-US" altLang="zh-CN" dirty="0" smtClean="0">
                <a:solidFill>
                  <a:srgbClr val="00B050"/>
                </a:solidFill>
              </a:rPr>
              <a:t>Rotate</a:t>
            </a:r>
            <a:r>
              <a:rPr lang="en-US" altLang="zh-CN" dirty="0" smtClean="0"/>
              <a:t>—</a:t>
            </a:r>
            <a:r>
              <a:rPr lang="zh-CN" altLang="en-US" dirty="0" smtClean="0"/>
              <a:t>循环左移一个字节。如输入为</a:t>
            </a:r>
            <a:r>
              <a:rPr lang="en-US" altLang="zh-CN" dirty="0" smtClean="0"/>
              <a:t>[B1, B2, B3, B4]</a:t>
            </a:r>
            <a:r>
              <a:rPr lang="zh-CN" altLang="en-US" dirty="0" smtClean="0"/>
              <a:t>的</a:t>
            </a:r>
            <a:r>
              <a:rPr lang="en-US" altLang="zh-CN" dirty="0" smtClean="0"/>
              <a:t>4</a:t>
            </a:r>
            <a:r>
              <a:rPr lang="zh-CN" altLang="en-US" dirty="0" smtClean="0"/>
              <a:t>个字节，则输出为</a:t>
            </a:r>
            <a:r>
              <a:rPr lang="en-US" altLang="zh-CN" dirty="0" smtClean="0"/>
              <a:t>[B2, B3, B4, B1]</a:t>
            </a:r>
            <a:r>
              <a:rPr lang="zh-CN" altLang="en-US" dirty="0" smtClean="0"/>
              <a:t>的</a:t>
            </a:r>
            <a:r>
              <a:rPr lang="en-US" altLang="zh-CN" dirty="0" smtClean="0"/>
              <a:t>4</a:t>
            </a:r>
            <a:r>
              <a:rPr lang="zh-CN" altLang="en-US" dirty="0" smtClean="0"/>
              <a:t>个字节。</a:t>
            </a:r>
            <a:endParaRPr lang="zh-CN" altLang="en-US" dirty="0"/>
          </a:p>
        </p:txBody>
      </p:sp>
      <p:sp>
        <p:nvSpPr>
          <p:cNvPr id="6" name="TextBox 5"/>
          <p:cNvSpPr txBox="1"/>
          <p:nvPr/>
        </p:nvSpPr>
        <p:spPr>
          <a:xfrm>
            <a:off x="5796136" y="2348880"/>
            <a:ext cx="3024336" cy="369332"/>
          </a:xfrm>
          <a:prstGeom prst="rect">
            <a:avLst/>
          </a:prstGeom>
          <a:noFill/>
        </p:spPr>
        <p:txBody>
          <a:bodyPr wrap="square" rtlCol="0">
            <a:spAutoFit/>
          </a:bodyPr>
          <a:lstStyle/>
          <a:p>
            <a:r>
              <a:rPr lang="zh-CN" altLang="en-US" dirty="0" smtClean="0">
                <a:solidFill>
                  <a:srgbClr val="00B050"/>
                </a:solidFill>
              </a:rPr>
              <a:t>函数</a:t>
            </a:r>
            <a:r>
              <a:rPr lang="en-US" altLang="zh-CN" dirty="0" smtClean="0">
                <a:solidFill>
                  <a:srgbClr val="00B050"/>
                </a:solidFill>
              </a:rPr>
              <a:t>Substitute</a:t>
            </a:r>
            <a:r>
              <a:rPr lang="en-US" altLang="zh-CN" dirty="0" smtClean="0"/>
              <a:t>—</a:t>
            </a:r>
            <a:r>
              <a:rPr lang="zh-CN" altLang="en-US" dirty="0" smtClean="0"/>
              <a:t>字节替换。</a:t>
            </a:r>
            <a:endParaRPr lang="zh-CN" altLang="en-US" dirty="0"/>
          </a:p>
        </p:txBody>
      </p:sp>
      <p:sp>
        <p:nvSpPr>
          <p:cNvPr id="7" name="TextBox 6"/>
          <p:cNvSpPr txBox="1"/>
          <p:nvPr/>
        </p:nvSpPr>
        <p:spPr>
          <a:xfrm>
            <a:off x="5796136" y="3140968"/>
            <a:ext cx="3024336" cy="369332"/>
          </a:xfrm>
          <a:prstGeom prst="rect">
            <a:avLst/>
          </a:prstGeom>
          <a:noFill/>
        </p:spPr>
        <p:txBody>
          <a:bodyPr wrap="square" rtlCol="0">
            <a:spAutoFit/>
          </a:bodyPr>
          <a:lstStyle/>
          <a:p>
            <a:r>
              <a:rPr lang="zh-CN" altLang="en-US" dirty="0" smtClean="0">
                <a:solidFill>
                  <a:srgbClr val="00B050"/>
                </a:solidFill>
              </a:rPr>
              <a:t>函数</a:t>
            </a:r>
            <a:r>
              <a:rPr lang="en-US" altLang="zh-CN" dirty="0" smtClean="0">
                <a:solidFill>
                  <a:srgbClr val="00B050"/>
                </a:solidFill>
              </a:rPr>
              <a:t>Constant</a:t>
            </a:r>
            <a:r>
              <a:rPr lang="en-US" altLang="zh-CN" dirty="0" smtClean="0"/>
              <a:t>—</a:t>
            </a:r>
            <a:r>
              <a:rPr lang="zh-CN" altLang="en-US" dirty="0" smtClean="0"/>
              <a:t>给定常量。</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23</a:t>
            </a:fld>
            <a:r>
              <a:rPr lang="en-US" altLang="zh-CN" dirty="0" smtClean="0"/>
              <a:t>/56</a:t>
            </a:r>
            <a:endParaRPr lang="en-US" altLang="zh-CN" dirty="0"/>
          </a:p>
        </p:txBody>
      </p:sp>
      <p:pic>
        <p:nvPicPr>
          <p:cNvPr id="17410" name="Picture 2"/>
          <p:cNvPicPr>
            <a:picLocks noChangeAspect="1" noChangeArrowheads="1"/>
          </p:cNvPicPr>
          <p:nvPr/>
        </p:nvPicPr>
        <p:blipFill>
          <a:blip r:embed="rId2" cstate="print"/>
          <a:srcRect/>
          <a:stretch>
            <a:fillRect/>
          </a:stretch>
        </p:blipFill>
        <p:spPr bwMode="auto">
          <a:xfrm rot="-5400000">
            <a:off x="2393560" y="-945289"/>
            <a:ext cx="4211960" cy="7487929"/>
          </a:xfrm>
          <a:prstGeom prst="rect">
            <a:avLst/>
          </a:prstGeom>
          <a:noFill/>
          <a:ln w="9525">
            <a:noFill/>
            <a:miter lim="800000"/>
            <a:headEnd/>
            <a:tailEnd/>
          </a:ln>
        </p:spPr>
      </p:pic>
      <p:sp>
        <p:nvSpPr>
          <p:cNvPr id="5" name="TextBox 4"/>
          <p:cNvSpPr txBox="1"/>
          <p:nvPr/>
        </p:nvSpPr>
        <p:spPr>
          <a:xfrm>
            <a:off x="3131840" y="332656"/>
            <a:ext cx="2664296" cy="369332"/>
          </a:xfrm>
          <a:prstGeom prst="rect">
            <a:avLst/>
          </a:prstGeom>
          <a:noFill/>
        </p:spPr>
        <p:txBody>
          <a:bodyPr wrap="square" rtlCol="0">
            <a:spAutoFit/>
          </a:bodyPr>
          <a:lstStyle/>
          <a:p>
            <a:r>
              <a:rPr lang="en-US" altLang="zh-CN" dirty="0" smtClean="0">
                <a:solidFill>
                  <a:srgbClr val="00B050"/>
                </a:solidFill>
              </a:rPr>
              <a:t>AES</a:t>
            </a:r>
            <a:r>
              <a:rPr lang="zh-CN" altLang="en-US" dirty="0" smtClean="0">
                <a:solidFill>
                  <a:srgbClr val="00B050"/>
                </a:solidFill>
              </a:rPr>
              <a:t>的</a:t>
            </a:r>
            <a:r>
              <a:rPr lang="en-US" altLang="zh-CN" dirty="0" smtClean="0">
                <a:solidFill>
                  <a:srgbClr val="00B050"/>
                </a:solidFill>
              </a:rPr>
              <a:t>S</a:t>
            </a:r>
            <a:r>
              <a:rPr lang="zh-CN" altLang="en-US" dirty="0" smtClean="0">
                <a:solidFill>
                  <a:srgbClr val="00B050"/>
                </a:solidFill>
              </a:rPr>
              <a:t>盒（替换表）</a:t>
            </a:r>
            <a:endParaRPr lang="zh-CN" altLang="en-US" dirty="0">
              <a:solidFill>
                <a:srgbClr val="00B050"/>
              </a:solidFill>
            </a:endParaRPr>
          </a:p>
        </p:txBody>
      </p:sp>
      <p:graphicFrame>
        <p:nvGraphicFramePr>
          <p:cNvPr id="6" name="表格 5"/>
          <p:cNvGraphicFramePr>
            <a:graphicFrameLocks noGrp="1"/>
          </p:cNvGraphicFramePr>
          <p:nvPr/>
        </p:nvGraphicFramePr>
        <p:xfrm>
          <a:off x="1547664" y="5445224"/>
          <a:ext cx="6384037" cy="741680"/>
        </p:xfrm>
        <a:graphic>
          <a:graphicData uri="http://schemas.openxmlformats.org/drawingml/2006/table">
            <a:tbl>
              <a:tblPr firstRow="1" bandRow="1">
                <a:tableStyleId>{5C22544A-7EE6-4342-B048-85BDC9FD1C3A}</a:tableStyleId>
              </a:tblPr>
              <a:tblGrid>
                <a:gridCol w="648075"/>
                <a:gridCol w="512659"/>
                <a:gridCol w="580367"/>
                <a:gridCol w="580367"/>
                <a:gridCol w="580367"/>
                <a:gridCol w="580367"/>
                <a:gridCol w="580367"/>
                <a:gridCol w="580367"/>
                <a:gridCol w="580367"/>
                <a:gridCol w="580367"/>
                <a:gridCol w="580367"/>
              </a:tblGrid>
              <a:tr h="370840">
                <a:tc>
                  <a:txBody>
                    <a:bodyPr/>
                    <a:lstStyle/>
                    <a:p>
                      <a:r>
                        <a:rPr lang="zh-CN" altLang="en-US" sz="1600" dirty="0" smtClean="0"/>
                        <a:t>轮数</a:t>
                      </a:r>
                      <a:endParaRPr lang="zh-CN" altLang="en-US" sz="1600" dirty="0"/>
                    </a:p>
                  </a:txBody>
                  <a:tcPr/>
                </a:tc>
                <a:tc>
                  <a:txBody>
                    <a:bodyPr/>
                    <a:lstStyle/>
                    <a:p>
                      <a:r>
                        <a:rPr lang="en-US" altLang="zh-CN" dirty="0" smtClean="0"/>
                        <a:t>1</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6</a:t>
                      </a:r>
                      <a:endParaRPr lang="zh-CN" altLang="en-US" dirty="0"/>
                    </a:p>
                  </a:txBody>
                  <a:tcPr/>
                </a:tc>
                <a:tc>
                  <a:txBody>
                    <a:bodyPr/>
                    <a:lstStyle/>
                    <a:p>
                      <a:r>
                        <a:rPr lang="en-US" altLang="zh-CN" dirty="0" smtClean="0"/>
                        <a:t>7</a:t>
                      </a:r>
                      <a:endParaRPr lang="zh-CN" altLang="en-US" dirty="0"/>
                    </a:p>
                  </a:txBody>
                  <a:tcPr/>
                </a:tc>
                <a:tc>
                  <a:txBody>
                    <a:bodyPr/>
                    <a:lstStyle/>
                    <a:p>
                      <a:r>
                        <a:rPr lang="en-US" altLang="zh-CN" dirty="0" smtClean="0"/>
                        <a:t>8</a:t>
                      </a:r>
                      <a:endParaRPr lang="zh-CN" altLang="en-US" dirty="0"/>
                    </a:p>
                  </a:txBody>
                  <a:tcPr/>
                </a:tc>
                <a:tc>
                  <a:txBody>
                    <a:bodyPr/>
                    <a:lstStyle/>
                    <a:p>
                      <a:r>
                        <a:rPr lang="en-US" altLang="zh-CN" dirty="0" smtClean="0"/>
                        <a:t>9</a:t>
                      </a:r>
                      <a:endParaRPr lang="zh-CN" altLang="en-US" dirty="0"/>
                    </a:p>
                  </a:txBody>
                  <a:tcPr/>
                </a:tc>
                <a:tc>
                  <a:txBody>
                    <a:bodyPr/>
                    <a:lstStyle/>
                    <a:p>
                      <a:r>
                        <a:rPr lang="en-US" altLang="zh-CN" dirty="0" smtClean="0"/>
                        <a:t>10</a:t>
                      </a:r>
                      <a:endParaRPr lang="zh-CN" altLang="en-US" dirty="0"/>
                    </a:p>
                  </a:txBody>
                  <a:tcPr/>
                </a:tc>
              </a:tr>
              <a:tr h="370840">
                <a:tc>
                  <a:txBody>
                    <a:bodyPr/>
                    <a:lstStyle/>
                    <a:p>
                      <a:r>
                        <a:rPr lang="zh-CN" altLang="en-US" dirty="0" smtClean="0"/>
                        <a:t>常量</a:t>
                      </a:r>
                      <a:endParaRPr lang="zh-CN" altLang="en-US" dirty="0"/>
                    </a:p>
                  </a:txBody>
                  <a:tcPr/>
                </a:tc>
                <a:tc>
                  <a:txBody>
                    <a:bodyPr/>
                    <a:lstStyle/>
                    <a:p>
                      <a:r>
                        <a:rPr lang="en-US" altLang="zh-CN" dirty="0" smtClean="0"/>
                        <a:t>01</a:t>
                      </a:r>
                      <a:endParaRPr lang="zh-CN" altLang="en-US" dirty="0"/>
                    </a:p>
                  </a:txBody>
                  <a:tcPr/>
                </a:tc>
                <a:tc>
                  <a:txBody>
                    <a:bodyPr/>
                    <a:lstStyle/>
                    <a:p>
                      <a:r>
                        <a:rPr lang="en-US" altLang="zh-CN" dirty="0" smtClean="0"/>
                        <a:t>02</a:t>
                      </a:r>
                      <a:endParaRPr lang="zh-CN" altLang="en-US" dirty="0"/>
                    </a:p>
                  </a:txBody>
                  <a:tcPr/>
                </a:tc>
                <a:tc>
                  <a:txBody>
                    <a:bodyPr/>
                    <a:lstStyle/>
                    <a:p>
                      <a:r>
                        <a:rPr lang="en-US" altLang="zh-CN" dirty="0" smtClean="0"/>
                        <a:t>04</a:t>
                      </a:r>
                      <a:endParaRPr lang="zh-CN" altLang="en-US" dirty="0"/>
                    </a:p>
                  </a:txBody>
                  <a:tcPr/>
                </a:tc>
                <a:tc>
                  <a:txBody>
                    <a:bodyPr/>
                    <a:lstStyle/>
                    <a:p>
                      <a:r>
                        <a:rPr lang="en-US" altLang="zh-CN" dirty="0" smtClean="0"/>
                        <a:t>08</a:t>
                      </a:r>
                      <a:endParaRPr lang="zh-CN" altLang="en-US" dirty="0"/>
                    </a:p>
                  </a:txBody>
                  <a:tcPr/>
                </a:tc>
                <a:tc>
                  <a:txBody>
                    <a:bodyPr/>
                    <a:lstStyle/>
                    <a:p>
                      <a:r>
                        <a:rPr lang="en-US" altLang="zh-CN" dirty="0" smtClean="0"/>
                        <a:t>10</a:t>
                      </a:r>
                      <a:endParaRPr lang="zh-CN" altLang="en-US" dirty="0"/>
                    </a:p>
                  </a:txBody>
                  <a:tcPr/>
                </a:tc>
                <a:tc>
                  <a:txBody>
                    <a:bodyPr/>
                    <a:lstStyle/>
                    <a:p>
                      <a:r>
                        <a:rPr lang="en-US" altLang="zh-CN" dirty="0" smtClean="0"/>
                        <a:t>20</a:t>
                      </a:r>
                      <a:endParaRPr lang="zh-CN" altLang="en-US" dirty="0"/>
                    </a:p>
                  </a:txBody>
                  <a:tcPr/>
                </a:tc>
                <a:tc>
                  <a:txBody>
                    <a:bodyPr/>
                    <a:lstStyle/>
                    <a:p>
                      <a:r>
                        <a:rPr lang="en-US" altLang="zh-CN" dirty="0" smtClean="0"/>
                        <a:t>40</a:t>
                      </a:r>
                      <a:endParaRPr lang="zh-CN" altLang="en-US" dirty="0"/>
                    </a:p>
                  </a:txBody>
                  <a:tcPr/>
                </a:tc>
                <a:tc>
                  <a:txBody>
                    <a:bodyPr/>
                    <a:lstStyle/>
                    <a:p>
                      <a:r>
                        <a:rPr lang="en-US" altLang="zh-CN" dirty="0" smtClean="0"/>
                        <a:t>80</a:t>
                      </a:r>
                      <a:endParaRPr lang="zh-CN" altLang="en-US" dirty="0"/>
                    </a:p>
                  </a:txBody>
                  <a:tcPr/>
                </a:tc>
                <a:tc>
                  <a:txBody>
                    <a:bodyPr/>
                    <a:lstStyle/>
                    <a:p>
                      <a:r>
                        <a:rPr lang="en-US" altLang="zh-CN" dirty="0" smtClean="0"/>
                        <a:t>1B</a:t>
                      </a:r>
                      <a:endParaRPr lang="zh-CN" altLang="en-US" dirty="0"/>
                    </a:p>
                  </a:txBody>
                  <a:tcPr/>
                </a:tc>
                <a:tc>
                  <a:txBody>
                    <a:bodyPr/>
                    <a:lstStyle/>
                    <a:p>
                      <a:r>
                        <a:rPr lang="en-US" altLang="zh-CN" dirty="0" smtClean="0"/>
                        <a:t>36</a:t>
                      </a:r>
                      <a:endParaRPr lang="zh-CN" altLang="en-US" dirty="0"/>
                    </a:p>
                  </a:txBody>
                  <a:tcPr/>
                </a:tc>
              </a:tr>
            </a:tbl>
          </a:graphicData>
        </a:graphic>
      </p:graphicFrame>
      <p:sp>
        <p:nvSpPr>
          <p:cNvPr id="7" name="TextBox 6"/>
          <p:cNvSpPr txBox="1"/>
          <p:nvPr/>
        </p:nvSpPr>
        <p:spPr>
          <a:xfrm>
            <a:off x="755576" y="5013176"/>
            <a:ext cx="3024336" cy="369332"/>
          </a:xfrm>
          <a:prstGeom prst="rect">
            <a:avLst/>
          </a:prstGeom>
          <a:noFill/>
        </p:spPr>
        <p:txBody>
          <a:bodyPr wrap="square" rtlCol="0">
            <a:spAutoFit/>
          </a:bodyPr>
          <a:lstStyle/>
          <a:p>
            <a:r>
              <a:rPr lang="zh-CN" altLang="en-US" dirty="0" smtClean="0">
                <a:solidFill>
                  <a:srgbClr val="00B050"/>
                </a:solidFill>
              </a:rPr>
              <a:t>函数</a:t>
            </a:r>
            <a:r>
              <a:rPr lang="en-US" altLang="zh-CN" dirty="0" smtClean="0">
                <a:solidFill>
                  <a:srgbClr val="00B050"/>
                </a:solidFill>
              </a:rPr>
              <a:t>Constant</a:t>
            </a:r>
            <a:r>
              <a:rPr lang="en-US" altLang="zh-CN" dirty="0" smtClean="0"/>
              <a:t>—</a:t>
            </a:r>
            <a:r>
              <a:rPr lang="zh-CN" altLang="en-US" dirty="0" smtClean="0"/>
              <a:t>给定常量：</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24</a:t>
            </a:fld>
            <a:r>
              <a:rPr lang="en-US" altLang="zh-CN" dirty="0" smtClean="0"/>
              <a:t>/56</a:t>
            </a:r>
            <a:endParaRPr lang="en-US" altLang="zh-CN" dirty="0"/>
          </a:p>
        </p:txBody>
      </p:sp>
      <p:sp>
        <p:nvSpPr>
          <p:cNvPr id="4" name="TextBox 3"/>
          <p:cNvSpPr txBox="1"/>
          <p:nvPr/>
        </p:nvSpPr>
        <p:spPr>
          <a:xfrm>
            <a:off x="539552" y="476672"/>
            <a:ext cx="7704856" cy="646331"/>
          </a:xfrm>
          <a:prstGeom prst="rect">
            <a:avLst/>
          </a:prstGeom>
          <a:noFill/>
        </p:spPr>
        <p:txBody>
          <a:bodyPr wrap="square" rtlCol="0">
            <a:spAutoFit/>
          </a:bodyPr>
          <a:lstStyle/>
          <a:p>
            <a:r>
              <a:rPr lang="zh-CN" altLang="en-US" dirty="0" smtClean="0"/>
              <a:t>举例说明密钥扩展算法：</a:t>
            </a:r>
            <a:endParaRPr lang="en-US" altLang="zh-CN" dirty="0" smtClean="0"/>
          </a:p>
          <a:p>
            <a:r>
              <a:rPr lang="zh-CN" altLang="en-US" dirty="0" smtClean="0"/>
              <a:t>（</a:t>
            </a:r>
            <a:r>
              <a:rPr lang="en-US" altLang="zh-CN" dirty="0" smtClean="0"/>
              <a:t>1</a:t>
            </a:r>
            <a:r>
              <a:rPr lang="zh-CN" altLang="en-US" dirty="0" smtClean="0"/>
              <a:t>）假定</a:t>
            </a:r>
            <a:r>
              <a:rPr lang="en-US" altLang="zh-CN" dirty="0" smtClean="0"/>
              <a:t>16</a:t>
            </a:r>
            <a:r>
              <a:rPr lang="zh-CN" altLang="en-US" dirty="0" smtClean="0"/>
              <a:t>个字节的密钥为：</a:t>
            </a:r>
            <a:endParaRPr lang="en-US" altLang="zh-CN" dirty="0" smtClean="0"/>
          </a:p>
        </p:txBody>
      </p:sp>
      <p:graphicFrame>
        <p:nvGraphicFramePr>
          <p:cNvPr id="5" name="表格 4"/>
          <p:cNvGraphicFramePr>
            <a:graphicFrameLocks noGrp="1"/>
          </p:cNvGraphicFramePr>
          <p:nvPr/>
        </p:nvGraphicFramePr>
        <p:xfrm>
          <a:off x="755583" y="1196752"/>
          <a:ext cx="8208907" cy="741680"/>
        </p:xfrm>
        <a:graphic>
          <a:graphicData uri="http://schemas.openxmlformats.org/drawingml/2006/table">
            <a:tbl>
              <a:tblPr firstRow="1" bandRow="1">
                <a:tableStyleId>{5C22544A-7EE6-4342-B048-85BDC9FD1C3A}</a:tableStyleId>
              </a:tblPr>
              <a:tblGrid>
                <a:gridCol w="1074056"/>
                <a:gridCol w="460313"/>
                <a:gridCol w="460313"/>
                <a:gridCol w="460313"/>
                <a:gridCol w="460313"/>
                <a:gridCol w="460313"/>
                <a:gridCol w="440796"/>
                <a:gridCol w="432048"/>
                <a:gridCol w="432048"/>
                <a:gridCol w="432048"/>
                <a:gridCol w="432048"/>
                <a:gridCol w="432048"/>
                <a:gridCol w="432048"/>
                <a:gridCol w="432048"/>
                <a:gridCol w="432048"/>
                <a:gridCol w="475793"/>
                <a:gridCol w="460313"/>
              </a:tblGrid>
              <a:tr h="370840">
                <a:tc>
                  <a:txBody>
                    <a:bodyPr/>
                    <a:lstStyle/>
                    <a:p>
                      <a:r>
                        <a:rPr lang="zh-CN" altLang="en-US" sz="1600" dirty="0" smtClean="0"/>
                        <a:t>字节位置</a:t>
                      </a:r>
                      <a:endParaRPr lang="zh-CN" altLang="en-US" sz="1600" dirty="0"/>
                    </a:p>
                  </a:txBody>
                  <a:tcPr/>
                </a:tc>
                <a:tc>
                  <a:txBody>
                    <a:bodyPr/>
                    <a:lstStyle/>
                    <a:p>
                      <a:r>
                        <a:rPr lang="en-US" altLang="zh-CN" sz="1600" dirty="0" smtClean="0"/>
                        <a:t>0</a:t>
                      </a:r>
                      <a:endParaRPr lang="zh-CN" altLang="en-US" sz="1600" dirty="0"/>
                    </a:p>
                  </a:txBody>
                  <a:tcPr/>
                </a:tc>
                <a:tc>
                  <a:txBody>
                    <a:bodyPr/>
                    <a:lstStyle/>
                    <a:p>
                      <a:r>
                        <a:rPr lang="en-US" altLang="zh-CN" sz="1600" dirty="0" smtClean="0"/>
                        <a:t>1</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en-US" altLang="zh-CN" sz="1600" dirty="0" smtClean="0"/>
                        <a:t>3</a:t>
                      </a:r>
                      <a:endParaRPr lang="zh-CN" altLang="en-US" sz="1600" dirty="0"/>
                    </a:p>
                  </a:txBody>
                  <a:tcPr/>
                </a:tc>
                <a:tc>
                  <a:txBody>
                    <a:bodyPr/>
                    <a:lstStyle/>
                    <a:p>
                      <a:r>
                        <a:rPr lang="en-US" altLang="zh-CN" sz="1600" dirty="0" smtClean="0"/>
                        <a:t>4</a:t>
                      </a:r>
                      <a:endParaRPr lang="zh-CN" altLang="en-US" sz="1600" dirty="0"/>
                    </a:p>
                  </a:txBody>
                  <a:tcPr/>
                </a:tc>
                <a:tc>
                  <a:txBody>
                    <a:bodyPr/>
                    <a:lstStyle/>
                    <a:p>
                      <a:r>
                        <a:rPr lang="en-US" altLang="zh-CN" sz="1600" dirty="0" smtClean="0"/>
                        <a:t>5</a:t>
                      </a:r>
                      <a:endParaRPr lang="zh-CN" altLang="en-US" sz="1600" dirty="0"/>
                    </a:p>
                  </a:txBody>
                  <a:tcPr/>
                </a:tc>
                <a:tc>
                  <a:txBody>
                    <a:bodyPr/>
                    <a:lstStyle/>
                    <a:p>
                      <a:r>
                        <a:rPr lang="en-US" altLang="zh-CN" sz="1600" dirty="0" smtClean="0"/>
                        <a:t>6</a:t>
                      </a:r>
                      <a:endParaRPr lang="zh-CN" altLang="en-US" sz="1600" dirty="0"/>
                    </a:p>
                  </a:txBody>
                  <a:tcPr/>
                </a:tc>
                <a:tc>
                  <a:txBody>
                    <a:bodyPr/>
                    <a:lstStyle/>
                    <a:p>
                      <a:r>
                        <a:rPr lang="en-US" altLang="zh-CN" sz="1600" dirty="0" smtClean="0"/>
                        <a:t>7</a:t>
                      </a:r>
                      <a:endParaRPr lang="zh-CN" altLang="en-US" sz="1600" dirty="0"/>
                    </a:p>
                  </a:txBody>
                  <a:tcPr/>
                </a:tc>
                <a:tc>
                  <a:txBody>
                    <a:bodyPr/>
                    <a:lstStyle/>
                    <a:p>
                      <a:r>
                        <a:rPr lang="en-US" altLang="zh-CN" sz="1600" dirty="0" smtClean="0"/>
                        <a:t>8</a:t>
                      </a:r>
                      <a:endParaRPr lang="zh-CN" altLang="en-US" sz="1600" dirty="0"/>
                    </a:p>
                  </a:txBody>
                  <a:tcPr/>
                </a:tc>
                <a:tc>
                  <a:txBody>
                    <a:bodyPr/>
                    <a:lstStyle/>
                    <a:p>
                      <a:r>
                        <a:rPr lang="en-US" altLang="zh-CN" sz="1600" dirty="0" smtClean="0"/>
                        <a:t>9</a:t>
                      </a:r>
                      <a:endParaRPr lang="zh-CN" altLang="en-US" sz="1600" dirty="0"/>
                    </a:p>
                  </a:txBody>
                  <a:tcPr/>
                </a:tc>
                <a:tc>
                  <a:txBody>
                    <a:bodyPr/>
                    <a:lstStyle/>
                    <a:p>
                      <a:r>
                        <a:rPr lang="en-US" altLang="zh-CN" sz="1600" dirty="0" smtClean="0"/>
                        <a:t>10</a:t>
                      </a:r>
                      <a:endParaRPr lang="zh-CN" altLang="en-US" sz="1600" dirty="0"/>
                    </a:p>
                  </a:txBody>
                  <a:tcPr/>
                </a:tc>
                <a:tc>
                  <a:txBody>
                    <a:bodyPr/>
                    <a:lstStyle/>
                    <a:p>
                      <a:r>
                        <a:rPr lang="en-US" altLang="zh-CN" sz="1600" dirty="0" smtClean="0"/>
                        <a:t>11</a:t>
                      </a:r>
                      <a:endParaRPr lang="zh-CN" altLang="en-US" sz="1600" dirty="0"/>
                    </a:p>
                  </a:txBody>
                  <a:tcPr/>
                </a:tc>
                <a:tc>
                  <a:txBody>
                    <a:bodyPr/>
                    <a:lstStyle/>
                    <a:p>
                      <a:r>
                        <a:rPr lang="en-US" altLang="zh-CN" sz="1600" dirty="0" smtClean="0"/>
                        <a:t>12</a:t>
                      </a:r>
                      <a:endParaRPr lang="zh-CN" altLang="en-US" sz="1600" dirty="0"/>
                    </a:p>
                  </a:txBody>
                  <a:tcPr/>
                </a:tc>
                <a:tc>
                  <a:txBody>
                    <a:bodyPr/>
                    <a:lstStyle/>
                    <a:p>
                      <a:r>
                        <a:rPr lang="en-US" altLang="zh-CN" sz="1600" dirty="0" smtClean="0"/>
                        <a:t>13</a:t>
                      </a:r>
                      <a:endParaRPr lang="zh-CN" altLang="en-US" sz="1600" dirty="0"/>
                    </a:p>
                  </a:txBody>
                  <a:tcPr/>
                </a:tc>
                <a:tc>
                  <a:txBody>
                    <a:bodyPr/>
                    <a:lstStyle/>
                    <a:p>
                      <a:r>
                        <a:rPr lang="en-US" altLang="zh-CN" sz="1600" dirty="0" smtClean="0"/>
                        <a:t>14</a:t>
                      </a:r>
                      <a:endParaRPr lang="zh-CN" altLang="en-US" sz="1600" dirty="0"/>
                    </a:p>
                  </a:txBody>
                  <a:tcPr/>
                </a:tc>
                <a:tc>
                  <a:txBody>
                    <a:bodyPr/>
                    <a:lstStyle/>
                    <a:p>
                      <a:r>
                        <a:rPr lang="en-US" altLang="zh-CN" sz="1600" dirty="0" smtClean="0"/>
                        <a:t>15</a:t>
                      </a:r>
                      <a:endParaRPr lang="zh-CN" altLang="en-US" sz="1600" dirty="0"/>
                    </a:p>
                  </a:txBody>
                  <a:tcPr/>
                </a:tc>
              </a:tr>
              <a:tr h="370840">
                <a:tc>
                  <a:txBody>
                    <a:bodyPr/>
                    <a:lstStyle/>
                    <a:p>
                      <a:r>
                        <a:rPr lang="zh-CN" altLang="en-US" sz="1600" dirty="0" smtClean="0"/>
                        <a:t>数值</a:t>
                      </a:r>
                      <a:endParaRPr lang="zh-CN" altLang="en-US" sz="1600" dirty="0"/>
                    </a:p>
                  </a:txBody>
                  <a:tcPr/>
                </a:tc>
                <a:tc>
                  <a:txBody>
                    <a:bodyPr/>
                    <a:lstStyle/>
                    <a:p>
                      <a:r>
                        <a:rPr lang="en-US" altLang="zh-CN" sz="1400" dirty="0" smtClean="0"/>
                        <a:t>00</a:t>
                      </a:r>
                      <a:endParaRPr lang="zh-CN" altLang="en-US" sz="1400" dirty="0"/>
                    </a:p>
                  </a:txBody>
                  <a:tcPr/>
                </a:tc>
                <a:tc>
                  <a:txBody>
                    <a:bodyPr/>
                    <a:lstStyle/>
                    <a:p>
                      <a:r>
                        <a:rPr lang="en-US" altLang="zh-CN" sz="1400" dirty="0" smtClean="0"/>
                        <a:t>01</a:t>
                      </a:r>
                      <a:endParaRPr lang="zh-CN" altLang="en-US" sz="1400" dirty="0"/>
                    </a:p>
                  </a:txBody>
                  <a:tcPr/>
                </a:tc>
                <a:tc>
                  <a:txBody>
                    <a:bodyPr/>
                    <a:lstStyle/>
                    <a:p>
                      <a:r>
                        <a:rPr lang="en-US" altLang="zh-CN" sz="1400" dirty="0" smtClean="0"/>
                        <a:t>02</a:t>
                      </a:r>
                      <a:endParaRPr lang="zh-CN" altLang="en-US" sz="1400" dirty="0"/>
                    </a:p>
                  </a:txBody>
                  <a:tcPr/>
                </a:tc>
                <a:tc>
                  <a:txBody>
                    <a:bodyPr/>
                    <a:lstStyle/>
                    <a:p>
                      <a:r>
                        <a:rPr lang="en-US" altLang="zh-CN" sz="1400" dirty="0" smtClean="0"/>
                        <a:t>03</a:t>
                      </a:r>
                      <a:endParaRPr lang="zh-CN" altLang="en-US" sz="1400" dirty="0"/>
                    </a:p>
                  </a:txBody>
                  <a:tcPr/>
                </a:tc>
                <a:tc>
                  <a:txBody>
                    <a:bodyPr/>
                    <a:lstStyle/>
                    <a:p>
                      <a:r>
                        <a:rPr lang="en-US" altLang="zh-CN" sz="1400" dirty="0" smtClean="0"/>
                        <a:t>04</a:t>
                      </a:r>
                      <a:endParaRPr lang="zh-CN" altLang="en-US" sz="1400" dirty="0"/>
                    </a:p>
                  </a:txBody>
                  <a:tcPr/>
                </a:tc>
                <a:tc>
                  <a:txBody>
                    <a:bodyPr/>
                    <a:lstStyle/>
                    <a:p>
                      <a:r>
                        <a:rPr lang="en-US" altLang="zh-CN" sz="1400" dirty="0" smtClean="0"/>
                        <a:t>05</a:t>
                      </a:r>
                      <a:endParaRPr lang="zh-CN" altLang="en-US" sz="1400" dirty="0"/>
                    </a:p>
                  </a:txBody>
                  <a:tcPr/>
                </a:tc>
                <a:tc>
                  <a:txBody>
                    <a:bodyPr/>
                    <a:lstStyle/>
                    <a:p>
                      <a:r>
                        <a:rPr lang="en-US" altLang="zh-CN" sz="1400" dirty="0" smtClean="0"/>
                        <a:t>06</a:t>
                      </a:r>
                      <a:endParaRPr lang="zh-CN" altLang="en-US" sz="1400" dirty="0"/>
                    </a:p>
                  </a:txBody>
                  <a:tcPr/>
                </a:tc>
                <a:tc>
                  <a:txBody>
                    <a:bodyPr/>
                    <a:lstStyle/>
                    <a:p>
                      <a:r>
                        <a:rPr lang="en-US" altLang="zh-CN" sz="1400" dirty="0" smtClean="0"/>
                        <a:t>07</a:t>
                      </a:r>
                      <a:endParaRPr lang="zh-CN" altLang="en-US" sz="1400" dirty="0"/>
                    </a:p>
                  </a:txBody>
                  <a:tcPr/>
                </a:tc>
                <a:tc>
                  <a:txBody>
                    <a:bodyPr/>
                    <a:lstStyle/>
                    <a:p>
                      <a:r>
                        <a:rPr lang="en-US" altLang="zh-CN" sz="1400" dirty="0" smtClean="0"/>
                        <a:t>08</a:t>
                      </a:r>
                      <a:endParaRPr lang="zh-CN" altLang="en-US" sz="1400" dirty="0"/>
                    </a:p>
                  </a:txBody>
                  <a:tcPr/>
                </a:tc>
                <a:tc>
                  <a:txBody>
                    <a:bodyPr/>
                    <a:lstStyle/>
                    <a:p>
                      <a:r>
                        <a:rPr lang="en-US" altLang="zh-CN" sz="1400" dirty="0" smtClean="0"/>
                        <a:t>09</a:t>
                      </a:r>
                      <a:endParaRPr lang="zh-CN" altLang="en-US" sz="1400" dirty="0"/>
                    </a:p>
                  </a:txBody>
                  <a:tcPr/>
                </a:tc>
                <a:tc>
                  <a:txBody>
                    <a:bodyPr/>
                    <a:lstStyle/>
                    <a:p>
                      <a:r>
                        <a:rPr lang="en-US" altLang="zh-CN" sz="1400" dirty="0" smtClean="0"/>
                        <a:t>0A</a:t>
                      </a:r>
                      <a:endParaRPr lang="zh-CN" altLang="en-US" sz="1400" dirty="0"/>
                    </a:p>
                  </a:txBody>
                  <a:tcPr/>
                </a:tc>
                <a:tc>
                  <a:txBody>
                    <a:bodyPr/>
                    <a:lstStyle/>
                    <a:p>
                      <a:r>
                        <a:rPr lang="en-US" altLang="zh-CN" sz="1400" dirty="0" smtClean="0"/>
                        <a:t>0B</a:t>
                      </a:r>
                      <a:endParaRPr lang="zh-CN" altLang="en-US" sz="1400" dirty="0"/>
                    </a:p>
                  </a:txBody>
                  <a:tcPr/>
                </a:tc>
                <a:tc>
                  <a:txBody>
                    <a:bodyPr/>
                    <a:lstStyle/>
                    <a:p>
                      <a:r>
                        <a:rPr lang="en-US" altLang="zh-CN" sz="1400" dirty="0" smtClean="0"/>
                        <a:t>0C</a:t>
                      </a:r>
                      <a:endParaRPr lang="zh-CN" altLang="en-US" sz="1400" dirty="0"/>
                    </a:p>
                  </a:txBody>
                  <a:tcPr/>
                </a:tc>
                <a:tc>
                  <a:txBody>
                    <a:bodyPr/>
                    <a:lstStyle/>
                    <a:p>
                      <a:r>
                        <a:rPr lang="en-US" altLang="zh-CN" sz="1400" dirty="0" smtClean="0"/>
                        <a:t>0D</a:t>
                      </a:r>
                      <a:endParaRPr lang="zh-CN" altLang="en-US" sz="1400" dirty="0"/>
                    </a:p>
                  </a:txBody>
                  <a:tcPr/>
                </a:tc>
                <a:tc>
                  <a:txBody>
                    <a:bodyPr/>
                    <a:lstStyle/>
                    <a:p>
                      <a:r>
                        <a:rPr lang="en-US" altLang="zh-CN" sz="1400" dirty="0" smtClean="0"/>
                        <a:t>0E</a:t>
                      </a:r>
                      <a:endParaRPr lang="zh-CN" altLang="en-US" sz="1400" dirty="0"/>
                    </a:p>
                  </a:txBody>
                  <a:tcPr/>
                </a:tc>
                <a:tc>
                  <a:txBody>
                    <a:bodyPr/>
                    <a:lstStyle/>
                    <a:p>
                      <a:r>
                        <a:rPr lang="en-US" altLang="zh-CN" sz="1400" dirty="0" smtClean="0"/>
                        <a:t>0F</a:t>
                      </a:r>
                      <a:endParaRPr lang="zh-CN" altLang="en-US" sz="1400" dirty="0"/>
                    </a:p>
                  </a:txBody>
                  <a:tcPr/>
                </a:tc>
              </a:tr>
            </a:tbl>
          </a:graphicData>
        </a:graphic>
      </p:graphicFrame>
      <p:sp>
        <p:nvSpPr>
          <p:cNvPr id="6" name="TextBox 5"/>
          <p:cNvSpPr txBox="1"/>
          <p:nvPr/>
        </p:nvSpPr>
        <p:spPr>
          <a:xfrm>
            <a:off x="539552" y="2276872"/>
            <a:ext cx="7992888" cy="1477328"/>
          </a:xfrm>
          <a:prstGeom prst="rect">
            <a:avLst/>
          </a:prstGeom>
          <a:noFill/>
        </p:spPr>
        <p:txBody>
          <a:bodyPr wrap="square" rtlCol="0">
            <a:spAutoFit/>
          </a:bodyPr>
          <a:lstStyle/>
          <a:p>
            <a:r>
              <a:rPr lang="zh-CN" altLang="en-US" dirty="0" smtClean="0"/>
              <a:t>（</a:t>
            </a:r>
            <a:r>
              <a:rPr lang="en-US" altLang="zh-CN" dirty="0" smtClean="0"/>
              <a:t>2</a:t>
            </a:r>
            <a:r>
              <a:rPr lang="zh-CN" altLang="en-US" dirty="0" smtClean="0"/>
              <a:t>）在前</a:t>
            </a:r>
            <a:r>
              <a:rPr lang="en-US" altLang="zh-CN" dirty="0" smtClean="0"/>
              <a:t>4</a:t>
            </a:r>
            <a:r>
              <a:rPr lang="zh-CN" altLang="en-US" dirty="0" smtClean="0"/>
              <a:t>轮中，初始</a:t>
            </a:r>
            <a:r>
              <a:rPr lang="en-US" altLang="zh-CN" dirty="0" smtClean="0"/>
              <a:t>16</a:t>
            </a:r>
            <a:r>
              <a:rPr lang="zh-CN" altLang="en-US" dirty="0" smtClean="0"/>
              <a:t>字节的输入密钥复制到输出密钥的前</a:t>
            </a:r>
            <a:r>
              <a:rPr lang="en-US" altLang="zh-CN" dirty="0" smtClean="0"/>
              <a:t>16</a:t>
            </a:r>
            <a:r>
              <a:rPr lang="zh-CN" altLang="en-US" dirty="0" smtClean="0"/>
              <a:t>字节中，算法为：</a:t>
            </a:r>
            <a:r>
              <a:rPr lang="en-US" altLang="zh-CN" dirty="0" smtClean="0"/>
              <a:t>for(</a:t>
            </a:r>
            <a:r>
              <a:rPr lang="en-US" altLang="zh-CN" dirty="0" err="1" smtClean="0"/>
              <a:t>i</a:t>
            </a:r>
            <a:r>
              <a:rPr lang="en-US" altLang="zh-CN" dirty="0" smtClean="0"/>
              <a:t>=0; k&lt;4; </a:t>
            </a:r>
            <a:r>
              <a:rPr lang="en-US" altLang="zh-CN" dirty="0" err="1" smtClean="0"/>
              <a:t>i</a:t>
            </a:r>
            <a:r>
              <a:rPr lang="en-US" altLang="zh-CN" dirty="0" smtClean="0"/>
              <a:t>++){</a:t>
            </a:r>
          </a:p>
          <a:p>
            <a:r>
              <a:rPr lang="en-US" altLang="zh-CN" dirty="0" smtClean="0"/>
              <a:t>                W[</a:t>
            </a:r>
            <a:r>
              <a:rPr lang="en-US" altLang="zh-CN" dirty="0" err="1" smtClean="0"/>
              <a:t>i</a:t>
            </a:r>
            <a:r>
              <a:rPr lang="en-US" altLang="zh-CN" dirty="0" smtClean="0"/>
              <a:t>]=K[4*</a:t>
            </a:r>
            <a:r>
              <a:rPr lang="en-US" altLang="zh-CN" dirty="0" err="1" smtClean="0"/>
              <a:t>i</a:t>
            </a:r>
            <a:r>
              <a:rPr lang="en-US" altLang="zh-CN" dirty="0" smtClean="0"/>
              <a:t>], K[4*i+1], K[4*i+2], K[4*i+3];</a:t>
            </a:r>
          </a:p>
          <a:p>
            <a:r>
              <a:rPr lang="en-US" altLang="zh-CN" dirty="0" smtClean="0"/>
              <a:t>            }</a:t>
            </a:r>
          </a:p>
          <a:p>
            <a:r>
              <a:rPr lang="en-US" altLang="zh-CN" dirty="0" smtClean="0"/>
              <a:t>    </a:t>
            </a:r>
            <a:r>
              <a:rPr lang="zh-CN" altLang="en-US" dirty="0" smtClean="0"/>
              <a:t>这样，输出密钥的前</a:t>
            </a:r>
            <a:r>
              <a:rPr lang="en-US" altLang="zh-CN" dirty="0" smtClean="0"/>
              <a:t>16</a:t>
            </a:r>
            <a:r>
              <a:rPr lang="zh-CN" altLang="en-US" dirty="0" smtClean="0"/>
              <a:t>字节（即 </a:t>
            </a:r>
            <a:r>
              <a:rPr lang="en-US" altLang="zh-CN" dirty="0" smtClean="0"/>
              <a:t>W[0]~W[3]</a:t>
            </a:r>
            <a:r>
              <a:rPr lang="zh-CN" altLang="en-US" dirty="0" smtClean="0"/>
              <a:t>）包含的值如下：</a:t>
            </a:r>
            <a:endParaRPr lang="zh-CN" altLang="en-US" dirty="0"/>
          </a:p>
        </p:txBody>
      </p:sp>
      <p:graphicFrame>
        <p:nvGraphicFramePr>
          <p:cNvPr id="7" name="表格 6"/>
          <p:cNvGraphicFramePr>
            <a:graphicFrameLocks noGrp="1"/>
          </p:cNvGraphicFramePr>
          <p:nvPr/>
        </p:nvGraphicFramePr>
        <p:xfrm>
          <a:off x="827584" y="3717032"/>
          <a:ext cx="8064896" cy="741680"/>
        </p:xfrm>
        <a:graphic>
          <a:graphicData uri="http://schemas.openxmlformats.org/drawingml/2006/table">
            <a:tbl>
              <a:tblPr firstRow="1" bandRow="1">
                <a:tableStyleId>{5C22544A-7EE6-4342-B048-85BDC9FD1C3A}</a:tableStyleId>
              </a:tblPr>
              <a:tblGrid>
                <a:gridCol w="1296144"/>
                <a:gridCol w="1296144"/>
                <a:gridCol w="1296144"/>
                <a:gridCol w="1368152"/>
                <a:gridCol w="792088"/>
                <a:gridCol w="720080"/>
                <a:gridCol w="504056"/>
                <a:gridCol w="792088"/>
              </a:tblGrid>
              <a:tr h="370840">
                <a:tc>
                  <a:txBody>
                    <a:bodyPr/>
                    <a:lstStyle/>
                    <a:p>
                      <a:r>
                        <a:rPr lang="en-US" altLang="zh-CN" sz="1600" dirty="0" smtClean="0"/>
                        <a:t>W[0]</a:t>
                      </a:r>
                      <a:endParaRPr lang="zh-CN" altLang="en-US" sz="1600" dirty="0"/>
                    </a:p>
                  </a:txBody>
                  <a:tcPr/>
                </a:tc>
                <a:tc>
                  <a:txBody>
                    <a:bodyPr/>
                    <a:lstStyle/>
                    <a:p>
                      <a:r>
                        <a:rPr lang="en-US" altLang="zh-CN" sz="1600" dirty="0" smtClean="0"/>
                        <a:t>W[1]</a:t>
                      </a:r>
                      <a:endParaRPr lang="zh-CN" altLang="en-US" sz="1600" dirty="0"/>
                    </a:p>
                  </a:txBody>
                  <a:tcPr/>
                </a:tc>
                <a:tc>
                  <a:txBody>
                    <a:bodyPr/>
                    <a:lstStyle/>
                    <a:p>
                      <a:r>
                        <a:rPr lang="en-US" altLang="zh-CN" sz="1600" dirty="0" smtClean="0"/>
                        <a:t>W[2]</a:t>
                      </a:r>
                      <a:endParaRPr lang="zh-CN" altLang="en-US" sz="1600" dirty="0"/>
                    </a:p>
                  </a:txBody>
                  <a:tcPr/>
                </a:tc>
                <a:tc>
                  <a:txBody>
                    <a:bodyPr/>
                    <a:lstStyle/>
                    <a:p>
                      <a:r>
                        <a:rPr lang="en-US" altLang="zh-CN" sz="1600" dirty="0" smtClean="0"/>
                        <a:t>W[3]</a:t>
                      </a:r>
                      <a:endParaRPr lang="zh-CN" altLang="en-US" sz="1600" dirty="0"/>
                    </a:p>
                  </a:txBody>
                  <a:tcPr/>
                </a:tc>
                <a:tc>
                  <a:txBody>
                    <a:bodyPr/>
                    <a:lstStyle/>
                    <a:p>
                      <a:r>
                        <a:rPr lang="en-US" altLang="zh-CN" sz="1600" dirty="0" smtClean="0"/>
                        <a:t>W[4]</a:t>
                      </a:r>
                      <a:endParaRPr lang="zh-CN" altLang="en-US" sz="1600" dirty="0"/>
                    </a:p>
                  </a:txBody>
                  <a:tcPr/>
                </a:tc>
                <a:tc>
                  <a:txBody>
                    <a:bodyPr/>
                    <a:lstStyle/>
                    <a:p>
                      <a:r>
                        <a:rPr lang="en-US" altLang="zh-CN" sz="1600" dirty="0" smtClean="0"/>
                        <a:t>W[5]</a:t>
                      </a:r>
                      <a:endParaRPr lang="zh-CN" altLang="en-US" sz="1600" dirty="0"/>
                    </a:p>
                  </a:txBody>
                  <a:tcPr/>
                </a:tc>
                <a:tc>
                  <a:txBody>
                    <a:bodyPr/>
                    <a:lstStyle/>
                    <a:p>
                      <a:r>
                        <a:rPr lang="en-US" altLang="zh-CN" sz="1600" dirty="0" smtClean="0"/>
                        <a:t>…</a:t>
                      </a:r>
                      <a:endParaRPr lang="zh-CN" altLang="en-US" sz="1600" dirty="0"/>
                    </a:p>
                  </a:txBody>
                  <a:tcPr/>
                </a:tc>
                <a:tc>
                  <a:txBody>
                    <a:bodyPr/>
                    <a:lstStyle/>
                    <a:p>
                      <a:r>
                        <a:rPr lang="en-US" altLang="zh-CN" sz="1600" dirty="0" smtClean="0"/>
                        <a:t>W[44]</a:t>
                      </a:r>
                      <a:endParaRPr lang="zh-CN" altLang="en-US" sz="1600" dirty="0"/>
                    </a:p>
                  </a:txBody>
                  <a:tcPr/>
                </a:tc>
              </a:tr>
              <a:tr h="370840">
                <a:tc>
                  <a:txBody>
                    <a:bodyPr/>
                    <a:lstStyle/>
                    <a:p>
                      <a:r>
                        <a:rPr lang="en-US" altLang="zh-CN" sz="1600" dirty="0" smtClean="0"/>
                        <a:t>00 01 02 03</a:t>
                      </a:r>
                      <a:endParaRPr lang="zh-CN" altLang="en-US" sz="1600" dirty="0"/>
                    </a:p>
                  </a:txBody>
                  <a:tcPr/>
                </a:tc>
                <a:tc>
                  <a:txBody>
                    <a:bodyPr/>
                    <a:lstStyle/>
                    <a:p>
                      <a:r>
                        <a:rPr lang="en-US" altLang="zh-CN" sz="1600" dirty="0" smtClean="0"/>
                        <a:t>04 05 06 07</a:t>
                      </a:r>
                      <a:endParaRPr lang="zh-CN" altLang="en-US" sz="1600" dirty="0"/>
                    </a:p>
                  </a:txBody>
                  <a:tcPr/>
                </a:tc>
                <a:tc>
                  <a:txBody>
                    <a:bodyPr/>
                    <a:lstStyle/>
                    <a:p>
                      <a:r>
                        <a:rPr lang="en-US" altLang="zh-CN" sz="1600" dirty="0" smtClean="0"/>
                        <a:t>08 09 0A 0B</a:t>
                      </a:r>
                      <a:endParaRPr lang="zh-CN" altLang="en-US" sz="1600" dirty="0"/>
                    </a:p>
                  </a:txBody>
                  <a:tcPr/>
                </a:tc>
                <a:tc>
                  <a:txBody>
                    <a:bodyPr/>
                    <a:lstStyle/>
                    <a:p>
                      <a:r>
                        <a:rPr lang="en-US" altLang="zh-CN" sz="1600" dirty="0" smtClean="0"/>
                        <a:t>0C</a:t>
                      </a:r>
                      <a:r>
                        <a:rPr lang="en-US" altLang="zh-CN" sz="1600" baseline="0" dirty="0" smtClean="0"/>
                        <a:t> 0D 0E 0F</a:t>
                      </a:r>
                      <a:endParaRPr lang="zh-CN" altLang="en-US" sz="1600" dirty="0"/>
                    </a:p>
                  </a:txBody>
                  <a:tcPr/>
                </a:tc>
                <a:tc>
                  <a:txBody>
                    <a:bodyPr/>
                    <a:lstStyle/>
                    <a:p>
                      <a:endParaRPr lang="zh-CN" altLang="en-US" sz="1600" dirty="0"/>
                    </a:p>
                  </a:txBody>
                  <a:tcPr/>
                </a:tc>
                <a:tc>
                  <a:txBody>
                    <a:bodyPr/>
                    <a:lstStyle/>
                    <a:p>
                      <a:endParaRPr lang="zh-CN" altLang="en-US" sz="1600" dirty="0"/>
                    </a:p>
                  </a:txBody>
                  <a:tcPr/>
                </a:tc>
                <a:tc>
                  <a:txBody>
                    <a:bodyPr/>
                    <a:lstStyle/>
                    <a:p>
                      <a:endParaRPr lang="zh-CN" altLang="en-US" sz="1600" dirty="0"/>
                    </a:p>
                  </a:txBody>
                  <a:tcPr/>
                </a:tc>
                <a:tc>
                  <a:txBody>
                    <a:bodyPr/>
                    <a:lstStyle/>
                    <a:p>
                      <a:endParaRPr lang="zh-CN" altLang="en-US" sz="1600" dirty="0"/>
                    </a:p>
                  </a:txBody>
                  <a:tcPr/>
                </a:tc>
              </a:tr>
            </a:tbl>
          </a:graphicData>
        </a:graphic>
      </p:graphicFrame>
      <p:sp>
        <p:nvSpPr>
          <p:cNvPr id="8" name="TextBox 7"/>
          <p:cNvSpPr txBox="1"/>
          <p:nvPr/>
        </p:nvSpPr>
        <p:spPr>
          <a:xfrm>
            <a:off x="539552" y="4581128"/>
            <a:ext cx="7776864" cy="1754326"/>
          </a:xfrm>
          <a:prstGeom prst="rect">
            <a:avLst/>
          </a:prstGeom>
          <a:noFill/>
        </p:spPr>
        <p:txBody>
          <a:bodyPr wrap="square" rtlCol="0">
            <a:spAutoFit/>
          </a:bodyPr>
          <a:lstStyle/>
          <a:p>
            <a:r>
              <a:rPr lang="zh-CN" altLang="en-US" dirty="0" smtClean="0"/>
              <a:t>（</a:t>
            </a:r>
            <a:r>
              <a:rPr lang="en-US" altLang="zh-CN" dirty="0" smtClean="0"/>
              <a:t>3</a:t>
            </a:r>
            <a:r>
              <a:rPr lang="zh-CN" altLang="en-US" dirty="0" smtClean="0"/>
              <a:t>）接下来，</a:t>
            </a:r>
            <a:r>
              <a:rPr lang="en-US" altLang="zh-CN" dirty="0" smtClean="0"/>
              <a:t>W[4]</a:t>
            </a:r>
            <a:r>
              <a:rPr lang="zh-CN" altLang="en-US" dirty="0" smtClean="0"/>
              <a:t>该放什么内容？</a:t>
            </a:r>
            <a:endParaRPr lang="en-US" altLang="zh-CN" dirty="0" smtClean="0"/>
          </a:p>
          <a:p>
            <a:r>
              <a:rPr lang="zh-CN" altLang="en-US" dirty="0" smtClean="0"/>
              <a:t>算法为：</a:t>
            </a:r>
            <a:r>
              <a:rPr lang="en-US" altLang="zh-CN" dirty="0" smtClean="0"/>
              <a:t>for(</a:t>
            </a:r>
            <a:r>
              <a:rPr lang="en-US" altLang="zh-CN" dirty="0" err="1" smtClean="0"/>
              <a:t>i</a:t>
            </a:r>
            <a:r>
              <a:rPr lang="en-US" altLang="zh-CN" dirty="0" smtClean="0"/>
              <a:t>=4; </a:t>
            </a:r>
            <a:r>
              <a:rPr lang="en-US" altLang="zh-CN" dirty="0" err="1" smtClean="0"/>
              <a:t>i</a:t>
            </a:r>
            <a:r>
              <a:rPr lang="en-US" altLang="zh-CN" dirty="0" smtClean="0"/>
              <a:t>&lt;44; </a:t>
            </a:r>
            <a:r>
              <a:rPr lang="en-US" altLang="zh-CN" dirty="0" err="1" smtClean="0"/>
              <a:t>i</a:t>
            </a:r>
            <a:r>
              <a:rPr lang="en-US" altLang="zh-CN" dirty="0" smtClean="0"/>
              <a:t>++){</a:t>
            </a:r>
          </a:p>
          <a:p>
            <a:r>
              <a:rPr lang="en-US" altLang="zh-CN" dirty="0" smtClean="0"/>
              <a:t>                    </a:t>
            </a:r>
            <a:r>
              <a:rPr lang="en-US" altLang="zh-CN" dirty="0" err="1" smtClean="0"/>
              <a:t>tmp</a:t>
            </a:r>
            <a:r>
              <a:rPr lang="en-US" altLang="zh-CN" dirty="0" smtClean="0"/>
              <a:t>=W[i-1];</a:t>
            </a:r>
          </a:p>
          <a:p>
            <a:r>
              <a:rPr lang="en-US" altLang="zh-CN" dirty="0" smtClean="0"/>
              <a:t>                    if(</a:t>
            </a:r>
            <a:r>
              <a:rPr lang="en-US" altLang="zh-CN" dirty="0" err="1" smtClean="0"/>
              <a:t>i</a:t>
            </a:r>
            <a:r>
              <a:rPr lang="en-US" altLang="zh-CN" dirty="0" smtClean="0"/>
              <a:t> mod 4==0) </a:t>
            </a:r>
            <a:r>
              <a:rPr lang="en-US" altLang="zh-CN" dirty="0" err="1" smtClean="0"/>
              <a:t>tmp</a:t>
            </a:r>
            <a:r>
              <a:rPr lang="en-US" altLang="zh-CN" dirty="0" smtClean="0"/>
              <a:t>=</a:t>
            </a:r>
            <a:r>
              <a:rPr lang="en-US" altLang="zh-CN" dirty="0" err="1" smtClean="0"/>
              <a:t>Substitue</a:t>
            </a:r>
            <a:r>
              <a:rPr lang="en-US" altLang="zh-CN" dirty="0" smtClean="0"/>
              <a:t>(Rotate(</a:t>
            </a:r>
            <a:r>
              <a:rPr lang="en-US" altLang="zh-CN" dirty="0" err="1" smtClean="0"/>
              <a:t>tmp</a:t>
            </a:r>
            <a:r>
              <a:rPr lang="en-US" altLang="zh-CN" dirty="0" smtClean="0"/>
              <a:t>)) XOR Constant[</a:t>
            </a:r>
            <a:r>
              <a:rPr lang="en-US" altLang="zh-CN" dirty="0" err="1" smtClean="0"/>
              <a:t>i</a:t>
            </a:r>
            <a:r>
              <a:rPr lang="en-US" altLang="zh-CN" dirty="0" smtClean="0"/>
              <a:t>/4];</a:t>
            </a:r>
          </a:p>
          <a:p>
            <a:r>
              <a:rPr lang="en-US" altLang="zh-CN" dirty="0" smtClean="0"/>
              <a:t>                    W[</a:t>
            </a:r>
            <a:r>
              <a:rPr lang="en-US" altLang="zh-CN" dirty="0" err="1" smtClean="0"/>
              <a:t>i</a:t>
            </a:r>
            <a:r>
              <a:rPr lang="en-US" altLang="zh-CN" dirty="0" smtClean="0"/>
              <a:t>]=W[i-4] XOR </a:t>
            </a:r>
            <a:r>
              <a:rPr lang="en-US" altLang="zh-CN" dirty="0" err="1" smtClean="0"/>
              <a:t>tmp</a:t>
            </a:r>
            <a:endParaRPr lang="en-US" altLang="zh-CN" dirty="0" smtClean="0"/>
          </a:p>
          <a:p>
            <a:r>
              <a:rPr lang="en-US" altLang="zh-CN" dirty="0" smtClean="0"/>
              <a:t>                } </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25</a:t>
            </a:fld>
            <a:r>
              <a:rPr lang="en-US" altLang="zh-CN" dirty="0" smtClean="0"/>
              <a:t>/56</a:t>
            </a:r>
            <a:endParaRPr lang="en-US" altLang="zh-CN" dirty="0"/>
          </a:p>
        </p:txBody>
      </p:sp>
      <p:sp>
        <p:nvSpPr>
          <p:cNvPr id="4" name="TextBox 3"/>
          <p:cNvSpPr txBox="1"/>
          <p:nvPr/>
        </p:nvSpPr>
        <p:spPr>
          <a:xfrm>
            <a:off x="467544" y="476672"/>
            <a:ext cx="8208912" cy="4801314"/>
          </a:xfrm>
          <a:prstGeom prst="rect">
            <a:avLst/>
          </a:prstGeom>
          <a:noFill/>
        </p:spPr>
        <p:txBody>
          <a:bodyPr wrap="square" rtlCol="0">
            <a:spAutoFit/>
          </a:bodyPr>
          <a:lstStyle/>
          <a:p>
            <a:r>
              <a:rPr lang="zh-CN" altLang="en-US" dirty="0" smtClean="0"/>
              <a:t>由上一步，</a:t>
            </a:r>
            <a:r>
              <a:rPr lang="en-US" altLang="zh-CN" dirty="0" err="1" smtClean="0"/>
              <a:t>tmp</a:t>
            </a:r>
            <a:r>
              <a:rPr lang="en-US" altLang="zh-CN" dirty="0" smtClean="0"/>
              <a:t>=W[i-1]=W[4-1]=W[3]=0C 0D 0E 0F</a:t>
            </a:r>
          </a:p>
          <a:p>
            <a:r>
              <a:rPr lang="en-US" altLang="zh-CN" dirty="0" err="1" smtClean="0"/>
              <a:t>i</a:t>
            </a:r>
            <a:r>
              <a:rPr lang="en-US" altLang="zh-CN" dirty="0" smtClean="0"/>
              <a:t>=4</a:t>
            </a:r>
            <a:r>
              <a:rPr lang="zh-CN" altLang="en-US" dirty="0" smtClean="0"/>
              <a:t>时，</a:t>
            </a:r>
            <a:r>
              <a:rPr lang="en-US" altLang="zh-CN" dirty="0" err="1" smtClean="0"/>
              <a:t>i</a:t>
            </a:r>
            <a:r>
              <a:rPr lang="en-US" altLang="zh-CN" dirty="0" smtClean="0"/>
              <a:t> mod 4=0</a:t>
            </a:r>
            <a:r>
              <a:rPr lang="zh-CN" altLang="en-US" dirty="0" smtClean="0"/>
              <a:t>，所以</a:t>
            </a:r>
            <a:endParaRPr lang="en-US" altLang="zh-CN" dirty="0" smtClean="0"/>
          </a:p>
          <a:p>
            <a:r>
              <a:rPr lang="en-US" altLang="zh-CN" dirty="0" smtClean="0"/>
              <a:t>            </a:t>
            </a:r>
            <a:r>
              <a:rPr lang="en-US" altLang="zh-CN" dirty="0" err="1" smtClean="0"/>
              <a:t>tmp</a:t>
            </a:r>
            <a:r>
              <a:rPr lang="en-US" altLang="zh-CN" dirty="0" smtClean="0"/>
              <a:t>=</a:t>
            </a:r>
            <a:r>
              <a:rPr lang="en-US" altLang="zh-CN" dirty="0" err="1" smtClean="0"/>
              <a:t>Substitue</a:t>
            </a:r>
            <a:r>
              <a:rPr lang="en-US" altLang="zh-CN" dirty="0" smtClean="0"/>
              <a:t>(Rotate(</a:t>
            </a:r>
            <a:r>
              <a:rPr lang="en-US" altLang="zh-CN" dirty="0" err="1" smtClean="0"/>
              <a:t>tmp</a:t>
            </a:r>
            <a:r>
              <a:rPr lang="en-US" altLang="zh-CN" dirty="0" smtClean="0"/>
              <a:t>)) XOR Constant[</a:t>
            </a:r>
            <a:r>
              <a:rPr lang="en-US" altLang="zh-CN" dirty="0" err="1" smtClean="0"/>
              <a:t>i</a:t>
            </a:r>
            <a:r>
              <a:rPr lang="en-US" altLang="zh-CN" dirty="0" smtClean="0"/>
              <a:t>/4];</a:t>
            </a:r>
          </a:p>
          <a:p>
            <a:r>
              <a:rPr lang="en-US" altLang="zh-CN" dirty="0" smtClean="0"/>
              <a:t>            Rotate(</a:t>
            </a:r>
            <a:r>
              <a:rPr lang="en-US" altLang="zh-CN" dirty="0" err="1" smtClean="0"/>
              <a:t>tmp</a:t>
            </a:r>
            <a:r>
              <a:rPr lang="en-US" altLang="zh-CN" dirty="0" smtClean="0"/>
              <a:t>)= Rotate(0C 0D 0E 0F)= 0D 0E 0F 0C</a:t>
            </a:r>
          </a:p>
          <a:p>
            <a:r>
              <a:rPr lang="en-US" altLang="zh-CN" dirty="0" smtClean="0"/>
              <a:t>            </a:t>
            </a:r>
            <a:r>
              <a:rPr lang="en-US" altLang="zh-CN" dirty="0" err="1" smtClean="0"/>
              <a:t>Substitue</a:t>
            </a:r>
            <a:r>
              <a:rPr lang="en-US" altLang="zh-CN" dirty="0" smtClean="0"/>
              <a:t>(Rotate(</a:t>
            </a:r>
            <a:r>
              <a:rPr lang="en-US" altLang="zh-CN" dirty="0" err="1" smtClean="0"/>
              <a:t>tmp</a:t>
            </a:r>
            <a:r>
              <a:rPr lang="en-US" altLang="zh-CN" dirty="0" smtClean="0"/>
              <a:t>)--</a:t>
            </a:r>
            <a:r>
              <a:rPr lang="zh-CN" altLang="en-US" dirty="0" smtClean="0"/>
              <a:t>在</a:t>
            </a:r>
            <a:r>
              <a:rPr lang="en-US" altLang="zh-CN" dirty="0" smtClean="0"/>
              <a:t>S</a:t>
            </a:r>
            <a:r>
              <a:rPr lang="zh-CN" altLang="en-US" dirty="0" smtClean="0"/>
              <a:t>盒中查找替代值：</a:t>
            </a:r>
            <a:endParaRPr lang="en-US" altLang="zh-CN" dirty="0" smtClean="0"/>
          </a:p>
          <a:p>
            <a:r>
              <a:rPr lang="en-US" altLang="zh-CN" dirty="0" smtClean="0"/>
              <a:t>                                                                             0D</a:t>
            </a:r>
            <a:r>
              <a:rPr lang="zh-CN" altLang="en-US" dirty="0" smtClean="0"/>
              <a:t>（</a:t>
            </a:r>
            <a:r>
              <a:rPr lang="en-US" altLang="zh-CN" dirty="0" smtClean="0"/>
              <a:t>x=0,y=D</a:t>
            </a:r>
            <a:r>
              <a:rPr lang="zh-CN" altLang="en-US" dirty="0" smtClean="0"/>
              <a:t>）</a:t>
            </a:r>
            <a:r>
              <a:rPr lang="en-US" altLang="zh-CN" dirty="0" smtClean="0"/>
              <a:t>:D7</a:t>
            </a:r>
          </a:p>
          <a:p>
            <a:r>
              <a:rPr lang="en-US" altLang="zh-CN" dirty="0" smtClean="0"/>
              <a:t>                                                                             0E</a:t>
            </a:r>
            <a:r>
              <a:rPr lang="zh-CN" altLang="en-US" dirty="0" smtClean="0"/>
              <a:t>（</a:t>
            </a:r>
            <a:r>
              <a:rPr lang="en-US" altLang="zh-CN" dirty="0" smtClean="0"/>
              <a:t>x=0,y=E</a:t>
            </a:r>
            <a:r>
              <a:rPr lang="zh-CN" altLang="en-US" dirty="0" smtClean="0"/>
              <a:t>）</a:t>
            </a:r>
            <a:r>
              <a:rPr lang="en-US" altLang="zh-CN" dirty="0" smtClean="0"/>
              <a:t>:AB</a:t>
            </a:r>
          </a:p>
          <a:p>
            <a:r>
              <a:rPr lang="en-US" altLang="zh-CN" dirty="0" smtClean="0"/>
              <a:t>                                                                             0F</a:t>
            </a:r>
            <a:r>
              <a:rPr lang="zh-CN" altLang="en-US" dirty="0" smtClean="0"/>
              <a:t>（</a:t>
            </a:r>
            <a:r>
              <a:rPr lang="en-US" altLang="zh-CN" dirty="0" smtClean="0"/>
              <a:t>x=0,y=F</a:t>
            </a:r>
            <a:r>
              <a:rPr lang="zh-CN" altLang="en-US" dirty="0" smtClean="0"/>
              <a:t>）</a:t>
            </a:r>
            <a:r>
              <a:rPr lang="en-US" altLang="zh-CN" dirty="0" smtClean="0"/>
              <a:t>:76</a:t>
            </a:r>
          </a:p>
          <a:p>
            <a:r>
              <a:rPr lang="en-US" altLang="zh-CN" dirty="0" smtClean="0"/>
              <a:t>                                                                             0C</a:t>
            </a:r>
            <a:r>
              <a:rPr lang="zh-CN" altLang="en-US" dirty="0" smtClean="0"/>
              <a:t>（</a:t>
            </a:r>
            <a:r>
              <a:rPr lang="en-US" altLang="zh-CN" dirty="0" smtClean="0"/>
              <a:t>x=0,y=C</a:t>
            </a:r>
            <a:r>
              <a:rPr lang="zh-CN" altLang="en-US" dirty="0" smtClean="0"/>
              <a:t>）</a:t>
            </a:r>
            <a:r>
              <a:rPr lang="en-US" altLang="zh-CN" dirty="0" smtClean="0"/>
              <a:t>:FE</a:t>
            </a:r>
          </a:p>
          <a:p>
            <a:r>
              <a:rPr lang="en-US" altLang="zh-CN" dirty="0" smtClean="0"/>
              <a:t>                                                                             </a:t>
            </a:r>
            <a:r>
              <a:rPr lang="zh-CN" altLang="en-US" dirty="0" smtClean="0"/>
              <a:t>即</a:t>
            </a:r>
            <a:r>
              <a:rPr lang="en-US" altLang="zh-CN" dirty="0" smtClean="0"/>
              <a:t>D7 AB 76 FE</a:t>
            </a:r>
          </a:p>
          <a:p>
            <a:r>
              <a:rPr lang="en-US" altLang="zh-CN" dirty="0" smtClean="0"/>
              <a:t>        Constant[4/4]=Constant[1]=01</a:t>
            </a:r>
            <a:r>
              <a:rPr lang="zh-CN" altLang="en-US" dirty="0" smtClean="0"/>
              <a:t>，后面补零形成</a:t>
            </a:r>
            <a:r>
              <a:rPr lang="en-US" altLang="zh-CN" dirty="0" smtClean="0"/>
              <a:t>4</a:t>
            </a:r>
            <a:r>
              <a:rPr lang="zh-CN" altLang="en-US" dirty="0" smtClean="0"/>
              <a:t>个字节，得</a:t>
            </a:r>
            <a:r>
              <a:rPr lang="en-US" altLang="zh-CN" dirty="0" smtClean="0"/>
              <a:t>01 00 00 00</a:t>
            </a:r>
            <a:r>
              <a:rPr lang="zh-CN" altLang="en-US" dirty="0" smtClean="0"/>
              <a:t>。然后与上面的结果进行异或运算，得</a:t>
            </a:r>
            <a:r>
              <a:rPr lang="en-US" altLang="zh-CN" dirty="0" err="1" smtClean="0"/>
              <a:t>tmp</a:t>
            </a:r>
            <a:r>
              <a:rPr lang="en-US" altLang="zh-CN" dirty="0" smtClean="0"/>
              <a:t>=D6 AB 76 FE</a:t>
            </a:r>
          </a:p>
          <a:p>
            <a:r>
              <a:rPr lang="en-US" altLang="zh-CN" dirty="0" smtClean="0"/>
              <a:t>        </a:t>
            </a:r>
            <a:r>
              <a:rPr lang="zh-CN" altLang="en-US" dirty="0" smtClean="0"/>
              <a:t>将</a:t>
            </a:r>
            <a:r>
              <a:rPr lang="en-US" altLang="zh-CN" dirty="0" err="1" smtClean="0"/>
              <a:t>tmp</a:t>
            </a:r>
            <a:r>
              <a:rPr lang="zh-CN" altLang="en-US" dirty="0" smtClean="0"/>
              <a:t>与</a:t>
            </a:r>
            <a:r>
              <a:rPr lang="en-US" altLang="zh-CN" dirty="0" smtClean="0"/>
              <a:t>W[i-4]=W[4-4]=W[0]=00 01 02 03</a:t>
            </a:r>
            <a:r>
              <a:rPr lang="zh-CN" altLang="en-US" dirty="0" smtClean="0"/>
              <a:t>进行异或运算，得</a:t>
            </a:r>
            <a:r>
              <a:rPr lang="en-US" altLang="zh-CN" dirty="0" smtClean="0"/>
              <a:t>D6 AA 72 FD</a:t>
            </a:r>
            <a:r>
              <a:rPr lang="zh-CN" altLang="en-US" dirty="0" smtClean="0"/>
              <a:t>，</a:t>
            </a:r>
            <a:r>
              <a:rPr lang="en-US" altLang="zh-CN" dirty="0" smtClean="0"/>
              <a:t>W[4]= D6 AA 72 FD</a:t>
            </a:r>
            <a:r>
              <a:rPr lang="zh-CN" altLang="en-US" dirty="0" smtClean="0"/>
              <a:t>。</a:t>
            </a:r>
            <a:endParaRPr lang="en-US" altLang="zh-CN" dirty="0" smtClean="0"/>
          </a:p>
          <a:p>
            <a:endParaRPr lang="en-US" altLang="zh-CN" dirty="0" smtClean="0"/>
          </a:p>
          <a:p>
            <a:r>
              <a:rPr lang="zh-CN" altLang="en-US" dirty="0" smtClean="0"/>
              <a:t>继续下去，可得后面的</a:t>
            </a:r>
            <a:r>
              <a:rPr lang="en-US" altLang="zh-CN" dirty="0" smtClean="0"/>
              <a:t>W[5]~W[43]</a:t>
            </a:r>
            <a:r>
              <a:rPr lang="zh-CN" altLang="en-US" dirty="0" smtClean="0"/>
              <a:t>。</a:t>
            </a:r>
            <a:endParaRPr lang="en-US" altLang="zh-CN" dirty="0" smtClean="0"/>
          </a:p>
          <a:p>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26</a:t>
            </a:fld>
            <a:r>
              <a:rPr lang="en-US" altLang="zh-CN" dirty="0" smtClean="0"/>
              <a:t>/56</a:t>
            </a:r>
            <a:endParaRPr lang="en-US" altLang="zh-CN" dirty="0"/>
          </a:p>
        </p:txBody>
      </p:sp>
      <p:pic>
        <p:nvPicPr>
          <p:cNvPr id="15362" name="Picture 2"/>
          <p:cNvPicPr>
            <a:picLocks noChangeAspect="1" noChangeArrowheads="1"/>
          </p:cNvPicPr>
          <p:nvPr/>
        </p:nvPicPr>
        <p:blipFill>
          <a:blip r:embed="rId2" cstate="print"/>
          <a:srcRect/>
          <a:stretch>
            <a:fillRect/>
          </a:stretch>
        </p:blipFill>
        <p:spPr bwMode="auto">
          <a:xfrm rot="-5400000">
            <a:off x="2254244" y="-805970"/>
            <a:ext cx="4779532" cy="8496945"/>
          </a:xfrm>
          <a:prstGeom prst="rect">
            <a:avLst/>
          </a:prstGeom>
          <a:noFill/>
          <a:ln w="9525">
            <a:noFill/>
            <a:miter lim="800000"/>
            <a:headEnd/>
            <a:tailEnd/>
          </a:ln>
        </p:spPr>
      </p:pic>
      <p:sp>
        <p:nvSpPr>
          <p:cNvPr id="5" name="TextBox 4"/>
          <p:cNvSpPr txBox="1"/>
          <p:nvPr/>
        </p:nvSpPr>
        <p:spPr>
          <a:xfrm>
            <a:off x="1259632" y="404664"/>
            <a:ext cx="3528392" cy="461665"/>
          </a:xfrm>
          <a:prstGeom prst="rect">
            <a:avLst/>
          </a:prstGeom>
          <a:noFill/>
        </p:spPr>
        <p:txBody>
          <a:bodyPr wrap="square" rtlCol="0">
            <a:spAutoFit/>
          </a:bodyPr>
          <a:lstStyle/>
          <a:p>
            <a:r>
              <a:rPr lang="zh-CN" altLang="en-US" sz="2400" dirty="0" smtClean="0">
                <a:solidFill>
                  <a:srgbClr val="0000CC"/>
                </a:solidFill>
              </a:rPr>
              <a:t>密钥扩展过程框图</a:t>
            </a:r>
            <a:endParaRPr lang="zh-CN" altLang="en-US" sz="2400" dirty="0">
              <a:solidFill>
                <a:srgbClr val="0000CC"/>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27</a:t>
            </a:fld>
            <a:r>
              <a:rPr lang="en-US" altLang="zh-CN" dirty="0" smtClean="0"/>
              <a:t>/56</a:t>
            </a:r>
            <a:endParaRPr lang="en-US" altLang="zh-CN" dirty="0"/>
          </a:p>
        </p:txBody>
      </p:sp>
      <p:sp>
        <p:nvSpPr>
          <p:cNvPr id="4" name="矩形 3"/>
          <p:cNvSpPr/>
          <p:nvPr/>
        </p:nvSpPr>
        <p:spPr>
          <a:xfrm>
            <a:off x="1331640" y="548680"/>
            <a:ext cx="7128792" cy="646331"/>
          </a:xfrm>
          <a:prstGeom prst="rect">
            <a:avLst/>
          </a:prstGeom>
        </p:spPr>
        <p:txBody>
          <a:bodyPr wrap="square">
            <a:spAutoFit/>
          </a:bodyPr>
          <a:lstStyle/>
          <a:p>
            <a:r>
              <a:rPr lang="zh-CN" altLang="en-US" dirty="0" smtClean="0">
                <a:solidFill>
                  <a:srgbClr val="00B050"/>
                </a:solidFill>
              </a:rPr>
              <a:t>（</a:t>
            </a:r>
            <a:r>
              <a:rPr lang="en-US" altLang="zh-CN" dirty="0" smtClean="0">
                <a:solidFill>
                  <a:srgbClr val="00B050"/>
                </a:solidFill>
              </a:rPr>
              <a:t>2</a:t>
            </a:r>
            <a:r>
              <a:rPr lang="zh-CN" altLang="en-US" dirty="0" smtClean="0">
                <a:solidFill>
                  <a:srgbClr val="00B050"/>
                </a:solidFill>
              </a:rPr>
              <a:t>）</a:t>
            </a:r>
            <a:r>
              <a:rPr lang="en-US" altLang="zh-CN" dirty="0" smtClean="0">
                <a:solidFill>
                  <a:srgbClr val="00B050"/>
                </a:solidFill>
              </a:rPr>
              <a:t>16</a:t>
            </a:r>
            <a:r>
              <a:rPr lang="zh-CN" altLang="en-US" dirty="0" smtClean="0">
                <a:solidFill>
                  <a:srgbClr val="00B050"/>
                </a:solidFill>
              </a:rPr>
              <a:t>字节的明文块的一次性初始化</a:t>
            </a:r>
            <a:endParaRPr lang="en-US" altLang="zh-CN" dirty="0" smtClean="0">
              <a:solidFill>
                <a:srgbClr val="00B050"/>
              </a:solidFill>
            </a:endParaRPr>
          </a:p>
          <a:p>
            <a:r>
              <a:rPr lang="zh-CN" altLang="en-US" dirty="0" smtClean="0"/>
              <a:t>把</a:t>
            </a:r>
            <a:r>
              <a:rPr lang="en-US" altLang="zh-CN" dirty="0" smtClean="0"/>
              <a:t>16</a:t>
            </a:r>
            <a:r>
              <a:rPr lang="zh-CN" altLang="en-US" dirty="0" smtClean="0"/>
              <a:t>字节明文块复制到一个二维</a:t>
            </a:r>
            <a:r>
              <a:rPr lang="en-US" altLang="zh-CN" dirty="0" smtClean="0"/>
              <a:t>4x4</a:t>
            </a:r>
            <a:r>
              <a:rPr lang="zh-CN" altLang="en-US" dirty="0" smtClean="0"/>
              <a:t>的数组</a:t>
            </a:r>
            <a:r>
              <a:rPr lang="en-US" altLang="zh-CN" dirty="0" smtClean="0"/>
              <a:t>state</a:t>
            </a:r>
            <a:r>
              <a:rPr lang="zh-CN" altLang="en-US" dirty="0" smtClean="0"/>
              <a:t>中：</a:t>
            </a:r>
            <a:endParaRPr lang="en-US" altLang="zh-CN" dirty="0" smtClean="0"/>
          </a:p>
        </p:txBody>
      </p:sp>
      <p:graphicFrame>
        <p:nvGraphicFramePr>
          <p:cNvPr id="5" name="表格 4"/>
          <p:cNvGraphicFramePr>
            <a:graphicFrameLocks noGrp="1"/>
          </p:cNvGraphicFramePr>
          <p:nvPr/>
        </p:nvGraphicFramePr>
        <p:xfrm>
          <a:off x="1475656" y="1196752"/>
          <a:ext cx="6096000" cy="14833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altLang="zh-CN" dirty="0" smtClean="0"/>
                        <a:t>B1</a:t>
                      </a:r>
                      <a:endParaRPr lang="zh-CN" altLang="en-US" dirty="0"/>
                    </a:p>
                  </a:txBody>
                  <a:tcPr/>
                </a:tc>
                <a:tc>
                  <a:txBody>
                    <a:bodyPr/>
                    <a:lstStyle/>
                    <a:p>
                      <a:r>
                        <a:rPr lang="en-US" altLang="zh-CN" dirty="0" smtClean="0"/>
                        <a:t>B5</a:t>
                      </a:r>
                      <a:endParaRPr lang="zh-CN" altLang="en-US" dirty="0"/>
                    </a:p>
                  </a:txBody>
                  <a:tcPr/>
                </a:tc>
                <a:tc>
                  <a:txBody>
                    <a:bodyPr/>
                    <a:lstStyle/>
                    <a:p>
                      <a:r>
                        <a:rPr lang="en-US" altLang="zh-CN" dirty="0" smtClean="0"/>
                        <a:t>B9</a:t>
                      </a:r>
                      <a:endParaRPr lang="zh-CN" altLang="en-US" dirty="0"/>
                    </a:p>
                  </a:txBody>
                  <a:tcPr/>
                </a:tc>
                <a:tc>
                  <a:txBody>
                    <a:bodyPr/>
                    <a:lstStyle/>
                    <a:p>
                      <a:r>
                        <a:rPr lang="en-US" altLang="zh-CN" dirty="0" smtClean="0"/>
                        <a:t>B13</a:t>
                      </a:r>
                      <a:endParaRPr lang="zh-CN" altLang="en-US" dirty="0"/>
                    </a:p>
                  </a:txBody>
                  <a:tcPr/>
                </a:tc>
              </a:tr>
              <a:tr h="370840">
                <a:tc>
                  <a:txBody>
                    <a:bodyPr/>
                    <a:lstStyle/>
                    <a:p>
                      <a:r>
                        <a:rPr lang="en-US" altLang="zh-CN" dirty="0" smtClean="0"/>
                        <a:t>B2</a:t>
                      </a:r>
                      <a:endParaRPr lang="zh-CN" altLang="en-US" dirty="0"/>
                    </a:p>
                  </a:txBody>
                  <a:tcPr/>
                </a:tc>
                <a:tc>
                  <a:txBody>
                    <a:bodyPr/>
                    <a:lstStyle/>
                    <a:p>
                      <a:r>
                        <a:rPr lang="en-US" altLang="zh-CN" dirty="0" smtClean="0"/>
                        <a:t>B6</a:t>
                      </a:r>
                      <a:endParaRPr lang="zh-CN" altLang="en-US" dirty="0"/>
                    </a:p>
                  </a:txBody>
                  <a:tcPr/>
                </a:tc>
                <a:tc>
                  <a:txBody>
                    <a:bodyPr/>
                    <a:lstStyle/>
                    <a:p>
                      <a:r>
                        <a:rPr lang="en-US" altLang="zh-CN" dirty="0" smtClean="0"/>
                        <a:t>B10</a:t>
                      </a:r>
                      <a:endParaRPr lang="zh-CN" altLang="en-US" dirty="0"/>
                    </a:p>
                  </a:txBody>
                  <a:tcPr/>
                </a:tc>
                <a:tc>
                  <a:txBody>
                    <a:bodyPr/>
                    <a:lstStyle/>
                    <a:p>
                      <a:r>
                        <a:rPr lang="en-US" altLang="zh-CN" dirty="0" smtClean="0"/>
                        <a:t>B14</a:t>
                      </a:r>
                      <a:endParaRPr lang="zh-CN" altLang="en-US" dirty="0"/>
                    </a:p>
                  </a:txBody>
                  <a:tcPr/>
                </a:tc>
              </a:tr>
              <a:tr h="370840">
                <a:tc>
                  <a:txBody>
                    <a:bodyPr/>
                    <a:lstStyle/>
                    <a:p>
                      <a:r>
                        <a:rPr lang="en-US" altLang="zh-CN" dirty="0" smtClean="0"/>
                        <a:t>B3</a:t>
                      </a:r>
                      <a:endParaRPr lang="zh-CN" altLang="en-US" dirty="0"/>
                    </a:p>
                  </a:txBody>
                  <a:tcPr/>
                </a:tc>
                <a:tc>
                  <a:txBody>
                    <a:bodyPr/>
                    <a:lstStyle/>
                    <a:p>
                      <a:r>
                        <a:rPr lang="en-US" altLang="zh-CN" dirty="0" smtClean="0"/>
                        <a:t>B7</a:t>
                      </a:r>
                      <a:endParaRPr lang="zh-CN" altLang="en-US" dirty="0"/>
                    </a:p>
                  </a:txBody>
                  <a:tcPr/>
                </a:tc>
                <a:tc>
                  <a:txBody>
                    <a:bodyPr/>
                    <a:lstStyle/>
                    <a:p>
                      <a:r>
                        <a:rPr lang="en-US" altLang="zh-CN" dirty="0" smtClean="0"/>
                        <a:t>B11</a:t>
                      </a:r>
                      <a:endParaRPr lang="zh-CN" altLang="en-US" dirty="0"/>
                    </a:p>
                  </a:txBody>
                  <a:tcPr/>
                </a:tc>
                <a:tc>
                  <a:txBody>
                    <a:bodyPr/>
                    <a:lstStyle/>
                    <a:p>
                      <a:r>
                        <a:rPr lang="en-US" altLang="zh-CN" dirty="0" smtClean="0"/>
                        <a:t>B15</a:t>
                      </a:r>
                      <a:endParaRPr lang="zh-CN" altLang="en-US" dirty="0"/>
                    </a:p>
                  </a:txBody>
                  <a:tcPr/>
                </a:tc>
              </a:tr>
              <a:tr h="370840">
                <a:tc>
                  <a:txBody>
                    <a:bodyPr/>
                    <a:lstStyle/>
                    <a:p>
                      <a:r>
                        <a:rPr lang="en-US" altLang="zh-CN" dirty="0" smtClean="0"/>
                        <a:t>B4</a:t>
                      </a:r>
                      <a:endParaRPr lang="zh-CN" altLang="en-US" dirty="0"/>
                    </a:p>
                  </a:txBody>
                  <a:tcPr/>
                </a:tc>
                <a:tc>
                  <a:txBody>
                    <a:bodyPr/>
                    <a:lstStyle/>
                    <a:p>
                      <a:r>
                        <a:rPr lang="en-US" altLang="zh-CN" dirty="0" smtClean="0"/>
                        <a:t>B8</a:t>
                      </a:r>
                      <a:endParaRPr lang="zh-CN" altLang="en-US" dirty="0"/>
                    </a:p>
                  </a:txBody>
                  <a:tcPr/>
                </a:tc>
                <a:tc>
                  <a:txBody>
                    <a:bodyPr/>
                    <a:lstStyle/>
                    <a:p>
                      <a:r>
                        <a:rPr lang="en-US" altLang="zh-CN" dirty="0" smtClean="0"/>
                        <a:t>B12</a:t>
                      </a:r>
                      <a:endParaRPr lang="zh-CN" altLang="en-US" dirty="0"/>
                    </a:p>
                  </a:txBody>
                  <a:tcPr/>
                </a:tc>
                <a:tc>
                  <a:txBody>
                    <a:bodyPr/>
                    <a:lstStyle/>
                    <a:p>
                      <a:r>
                        <a:rPr lang="en-US" altLang="zh-CN" dirty="0" smtClean="0"/>
                        <a:t>B16</a:t>
                      </a:r>
                      <a:endParaRPr lang="zh-CN" altLang="en-US" dirty="0"/>
                    </a:p>
                  </a:txBody>
                  <a:tcPr/>
                </a:tc>
              </a:tr>
            </a:tbl>
          </a:graphicData>
        </a:graphic>
      </p:graphicFrame>
      <p:sp>
        <p:nvSpPr>
          <p:cNvPr id="6" name="矩形 5"/>
          <p:cNvSpPr/>
          <p:nvPr/>
        </p:nvSpPr>
        <p:spPr>
          <a:xfrm>
            <a:off x="1403648" y="2708920"/>
            <a:ext cx="7128792" cy="923330"/>
          </a:xfrm>
          <a:prstGeom prst="rect">
            <a:avLst/>
          </a:prstGeom>
        </p:spPr>
        <p:txBody>
          <a:bodyPr wrap="square">
            <a:spAutoFit/>
          </a:bodyPr>
          <a:lstStyle/>
          <a:p>
            <a:r>
              <a:rPr lang="zh-CN" altLang="en-US" dirty="0" smtClean="0">
                <a:solidFill>
                  <a:srgbClr val="00B050"/>
                </a:solidFill>
              </a:rPr>
              <a:t>（</a:t>
            </a:r>
            <a:r>
              <a:rPr lang="en-US" altLang="zh-CN" dirty="0" smtClean="0">
                <a:solidFill>
                  <a:srgbClr val="00B050"/>
                </a:solidFill>
              </a:rPr>
              <a:t>3</a:t>
            </a:r>
            <a:r>
              <a:rPr lang="zh-CN" altLang="en-US" dirty="0" smtClean="0">
                <a:solidFill>
                  <a:srgbClr val="00B050"/>
                </a:solidFill>
              </a:rPr>
              <a:t>）</a:t>
            </a:r>
            <a:r>
              <a:rPr lang="en-US" altLang="zh-CN" dirty="0" smtClean="0">
                <a:solidFill>
                  <a:srgbClr val="00B050"/>
                </a:solidFill>
              </a:rPr>
              <a:t>state</a:t>
            </a:r>
            <a:r>
              <a:rPr lang="zh-CN" altLang="en-US" dirty="0" smtClean="0">
                <a:solidFill>
                  <a:srgbClr val="00B050"/>
                </a:solidFill>
              </a:rPr>
              <a:t>数组与密钥块进行异或运算</a:t>
            </a:r>
            <a:endParaRPr lang="en-US" altLang="zh-CN" dirty="0" smtClean="0">
              <a:solidFill>
                <a:srgbClr val="00B050"/>
              </a:solidFill>
            </a:endParaRPr>
          </a:p>
          <a:p>
            <a:r>
              <a:rPr lang="zh-CN" altLang="en-US" dirty="0" smtClean="0"/>
              <a:t>扩展密钥的前</a:t>
            </a:r>
            <a:r>
              <a:rPr lang="en-US" altLang="zh-CN" dirty="0" smtClean="0"/>
              <a:t>16</a:t>
            </a:r>
            <a:r>
              <a:rPr lang="zh-CN" altLang="en-US" dirty="0" smtClean="0"/>
              <a:t>字节，即</a:t>
            </a:r>
            <a:r>
              <a:rPr lang="en-US" altLang="zh-CN" dirty="0" smtClean="0"/>
              <a:t>W[0]</a:t>
            </a:r>
            <a:r>
              <a:rPr lang="zh-CN" altLang="en-US" dirty="0" smtClean="0"/>
              <a:t>、</a:t>
            </a:r>
            <a:r>
              <a:rPr lang="en-US" altLang="zh-CN" dirty="0" smtClean="0"/>
              <a:t>W[1]</a:t>
            </a:r>
            <a:r>
              <a:rPr lang="zh-CN" altLang="en-US" dirty="0" smtClean="0"/>
              <a:t>、</a:t>
            </a:r>
            <a:r>
              <a:rPr lang="en-US" altLang="zh-CN" dirty="0" smtClean="0"/>
              <a:t>W[2]</a:t>
            </a:r>
            <a:r>
              <a:rPr lang="zh-CN" altLang="en-US" dirty="0" smtClean="0"/>
              <a:t>、</a:t>
            </a:r>
            <a:r>
              <a:rPr lang="en-US" altLang="zh-CN" dirty="0" smtClean="0"/>
              <a:t>W[3]</a:t>
            </a:r>
            <a:r>
              <a:rPr lang="zh-CN" altLang="en-US" dirty="0" smtClean="0"/>
              <a:t>，与</a:t>
            </a:r>
            <a:r>
              <a:rPr lang="en-US" altLang="zh-CN" dirty="0" smtClean="0"/>
              <a:t>state</a:t>
            </a:r>
            <a:r>
              <a:rPr lang="zh-CN" altLang="en-US" dirty="0" smtClean="0"/>
              <a:t>进行异或运算后的结果存入</a:t>
            </a:r>
            <a:r>
              <a:rPr lang="en-US" altLang="zh-CN" dirty="0" smtClean="0"/>
              <a:t>state</a:t>
            </a:r>
            <a:r>
              <a:rPr lang="zh-CN" altLang="en-US" dirty="0" smtClean="0"/>
              <a:t>中</a:t>
            </a:r>
            <a:endParaRPr lang="en-US" altLang="zh-CN" dirty="0" smtClean="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28</a:t>
            </a:fld>
            <a:r>
              <a:rPr lang="en-US" altLang="zh-CN" dirty="0" smtClean="0"/>
              <a:t>/56</a:t>
            </a:r>
            <a:endParaRPr lang="en-US" altLang="zh-CN" dirty="0"/>
          </a:p>
        </p:txBody>
      </p:sp>
      <p:sp>
        <p:nvSpPr>
          <p:cNvPr id="4" name="矩形 3"/>
          <p:cNvSpPr/>
          <p:nvPr/>
        </p:nvSpPr>
        <p:spPr>
          <a:xfrm>
            <a:off x="827584" y="476672"/>
            <a:ext cx="7704856" cy="2831544"/>
          </a:xfrm>
          <a:prstGeom prst="rect">
            <a:avLst/>
          </a:prstGeom>
        </p:spPr>
        <p:txBody>
          <a:bodyPr wrap="square">
            <a:spAutoFit/>
          </a:bodyPr>
          <a:lstStyle/>
          <a:p>
            <a:r>
              <a:rPr lang="en-US" altLang="zh-CN" sz="2800" dirty="0" smtClean="0">
                <a:solidFill>
                  <a:schemeClr val="accent2"/>
                </a:solidFill>
              </a:rPr>
              <a:t>15.4 AES128—Rijndael</a:t>
            </a:r>
            <a:r>
              <a:rPr lang="zh-CN" altLang="en-US" sz="2800" dirty="0" smtClean="0">
                <a:solidFill>
                  <a:schemeClr val="accent2"/>
                </a:solidFill>
              </a:rPr>
              <a:t>算法</a:t>
            </a:r>
            <a:endParaRPr lang="en-US" altLang="zh-CN" sz="2800" dirty="0" smtClean="0">
              <a:solidFill>
                <a:schemeClr val="accent2"/>
              </a:solidFill>
            </a:endParaRPr>
          </a:p>
          <a:p>
            <a:r>
              <a:rPr lang="en-US" altLang="zh-CN" sz="2400" dirty="0" smtClean="0">
                <a:solidFill>
                  <a:srgbClr val="0000CC"/>
                </a:solidFill>
              </a:rPr>
              <a:t>2</a:t>
            </a:r>
            <a:r>
              <a:rPr lang="zh-CN" altLang="en-US" sz="2400" dirty="0" smtClean="0">
                <a:solidFill>
                  <a:srgbClr val="0000CC"/>
                </a:solidFill>
              </a:rPr>
              <a:t>、每轮的处理</a:t>
            </a:r>
            <a:endParaRPr lang="en-US" altLang="zh-CN" sz="2400" dirty="0" smtClean="0">
              <a:solidFill>
                <a:srgbClr val="0000CC"/>
              </a:solidFill>
            </a:endParaRPr>
          </a:p>
          <a:p>
            <a:r>
              <a:rPr lang="zh-CN" altLang="en-US" dirty="0" smtClean="0">
                <a:solidFill>
                  <a:srgbClr val="00B050"/>
                </a:solidFill>
              </a:rPr>
              <a:t>（</a:t>
            </a:r>
            <a:r>
              <a:rPr lang="en-US" altLang="zh-CN" dirty="0" smtClean="0">
                <a:solidFill>
                  <a:srgbClr val="00B050"/>
                </a:solidFill>
              </a:rPr>
              <a:t>1</a:t>
            </a:r>
            <a:r>
              <a:rPr lang="zh-CN" altLang="en-US" dirty="0" smtClean="0">
                <a:solidFill>
                  <a:srgbClr val="00B050"/>
                </a:solidFill>
              </a:rPr>
              <a:t>）对每个明文字节应用</a:t>
            </a:r>
            <a:r>
              <a:rPr lang="en-US" altLang="zh-CN" dirty="0" smtClean="0">
                <a:solidFill>
                  <a:srgbClr val="00B050"/>
                </a:solidFill>
              </a:rPr>
              <a:t>S</a:t>
            </a:r>
            <a:r>
              <a:rPr lang="zh-CN" altLang="en-US" dirty="0" smtClean="0">
                <a:solidFill>
                  <a:srgbClr val="00B050"/>
                </a:solidFill>
              </a:rPr>
              <a:t>盒</a:t>
            </a:r>
            <a:endParaRPr lang="en-US" altLang="zh-CN" dirty="0" smtClean="0">
              <a:solidFill>
                <a:srgbClr val="00B050"/>
              </a:solidFill>
            </a:endParaRPr>
          </a:p>
          <a:p>
            <a:r>
              <a:rPr lang="en-US" altLang="zh-CN" dirty="0" smtClean="0">
                <a:solidFill>
                  <a:srgbClr val="00B050"/>
                </a:solidFill>
              </a:rPr>
              <a:t>    </a:t>
            </a:r>
            <a:r>
              <a:rPr lang="zh-CN" altLang="en-US" dirty="0" smtClean="0"/>
              <a:t>按照</a:t>
            </a:r>
            <a:r>
              <a:rPr lang="en-US" altLang="zh-CN" dirty="0" smtClean="0"/>
              <a:t>state</a:t>
            </a:r>
            <a:r>
              <a:rPr lang="zh-CN" altLang="en-US" dirty="0" smtClean="0"/>
              <a:t>数组的内容查找</a:t>
            </a:r>
            <a:r>
              <a:rPr lang="en-US" altLang="zh-CN" dirty="0" smtClean="0"/>
              <a:t>S</a:t>
            </a:r>
            <a:r>
              <a:rPr lang="zh-CN" altLang="en-US" dirty="0" smtClean="0"/>
              <a:t>盒，用</a:t>
            </a:r>
            <a:r>
              <a:rPr lang="en-US" altLang="zh-CN" dirty="0" smtClean="0"/>
              <a:t>S</a:t>
            </a:r>
            <a:r>
              <a:rPr lang="zh-CN" altLang="en-US" dirty="0" smtClean="0"/>
              <a:t>盒的对应项替代</a:t>
            </a:r>
            <a:r>
              <a:rPr lang="en-US" altLang="zh-CN" dirty="0" smtClean="0"/>
              <a:t>state</a:t>
            </a:r>
            <a:r>
              <a:rPr lang="zh-CN" altLang="en-US" dirty="0" smtClean="0"/>
              <a:t>数组的内容，从而完成逐个字节的替换。</a:t>
            </a:r>
            <a:endParaRPr lang="en-US" altLang="zh-CN" dirty="0" smtClean="0"/>
          </a:p>
          <a:p>
            <a:r>
              <a:rPr lang="zh-CN" altLang="en-US" dirty="0" smtClean="0">
                <a:solidFill>
                  <a:srgbClr val="00B050"/>
                </a:solidFill>
              </a:rPr>
              <a:t>（</a:t>
            </a:r>
            <a:r>
              <a:rPr lang="en-US" altLang="zh-CN" dirty="0" smtClean="0">
                <a:solidFill>
                  <a:srgbClr val="00B050"/>
                </a:solidFill>
              </a:rPr>
              <a:t>2</a:t>
            </a:r>
            <a:r>
              <a:rPr lang="zh-CN" altLang="en-US" dirty="0" smtClean="0">
                <a:solidFill>
                  <a:srgbClr val="00B050"/>
                </a:solidFill>
              </a:rPr>
              <a:t>）把明文块（即</a:t>
            </a:r>
            <a:r>
              <a:rPr lang="en-US" altLang="zh-CN" dirty="0" smtClean="0">
                <a:solidFill>
                  <a:srgbClr val="00B050"/>
                </a:solidFill>
              </a:rPr>
              <a:t>state</a:t>
            </a:r>
            <a:r>
              <a:rPr lang="zh-CN" altLang="en-US" dirty="0" smtClean="0">
                <a:solidFill>
                  <a:srgbClr val="00B050"/>
                </a:solidFill>
              </a:rPr>
              <a:t>数组）的</a:t>
            </a:r>
            <a:r>
              <a:rPr lang="en-US" altLang="zh-CN" dirty="0" smtClean="0">
                <a:solidFill>
                  <a:srgbClr val="00B050"/>
                </a:solidFill>
              </a:rPr>
              <a:t>K</a:t>
            </a:r>
            <a:r>
              <a:rPr lang="zh-CN" altLang="en-US" dirty="0" smtClean="0">
                <a:solidFill>
                  <a:srgbClr val="00B050"/>
                </a:solidFill>
              </a:rPr>
              <a:t>行循环左移</a:t>
            </a:r>
            <a:r>
              <a:rPr lang="en-US" altLang="zh-CN" dirty="0" smtClean="0">
                <a:solidFill>
                  <a:srgbClr val="00B050"/>
                </a:solidFill>
              </a:rPr>
              <a:t>K</a:t>
            </a:r>
            <a:r>
              <a:rPr lang="zh-CN" altLang="en-US" dirty="0" smtClean="0">
                <a:solidFill>
                  <a:srgbClr val="00B050"/>
                </a:solidFill>
              </a:rPr>
              <a:t>个字节</a:t>
            </a:r>
            <a:endParaRPr lang="en-US" altLang="zh-CN" dirty="0" smtClean="0">
              <a:solidFill>
                <a:srgbClr val="00B050"/>
              </a:solidFill>
            </a:endParaRPr>
          </a:p>
          <a:p>
            <a:r>
              <a:rPr lang="en-US" altLang="zh-CN" dirty="0" smtClean="0"/>
              <a:t>State</a:t>
            </a:r>
            <a:r>
              <a:rPr lang="zh-CN" altLang="en-US" dirty="0" smtClean="0"/>
              <a:t>数组的每一行都循环左移。行</a:t>
            </a:r>
            <a:r>
              <a:rPr lang="en-US" altLang="zh-CN" dirty="0" smtClean="0"/>
              <a:t>0</a:t>
            </a:r>
            <a:r>
              <a:rPr lang="zh-CN" altLang="en-US" dirty="0" smtClean="0"/>
              <a:t>循环左移</a:t>
            </a:r>
            <a:r>
              <a:rPr lang="en-US" altLang="zh-CN" dirty="0" smtClean="0"/>
              <a:t>0</a:t>
            </a:r>
            <a:r>
              <a:rPr lang="zh-CN" altLang="en-US" dirty="0" smtClean="0"/>
              <a:t>个字节（</a:t>
            </a:r>
            <a:r>
              <a:rPr lang="zh-CN" altLang="en-US" dirty="0" smtClean="0"/>
              <a:t>即不变</a:t>
            </a:r>
            <a:r>
              <a:rPr lang="zh-CN" altLang="en-US" dirty="0" smtClean="0"/>
              <a:t>），行</a:t>
            </a:r>
            <a:r>
              <a:rPr lang="en-US" altLang="zh-CN" dirty="0" smtClean="0"/>
              <a:t>1</a:t>
            </a:r>
            <a:r>
              <a:rPr lang="zh-CN" altLang="en-US" dirty="0" smtClean="0"/>
              <a:t>循环左移</a:t>
            </a:r>
            <a:r>
              <a:rPr lang="en-US" altLang="zh-CN" dirty="0" smtClean="0"/>
              <a:t>1</a:t>
            </a:r>
            <a:r>
              <a:rPr lang="zh-CN" altLang="en-US" dirty="0" smtClean="0"/>
              <a:t>个字节，行</a:t>
            </a:r>
            <a:r>
              <a:rPr lang="en-US" altLang="zh-CN" dirty="0" smtClean="0"/>
              <a:t>2</a:t>
            </a:r>
            <a:r>
              <a:rPr lang="zh-CN" altLang="en-US" dirty="0" smtClean="0"/>
              <a:t>循环左移</a:t>
            </a:r>
            <a:r>
              <a:rPr lang="en-US" altLang="zh-CN" dirty="0" smtClean="0"/>
              <a:t>2</a:t>
            </a:r>
            <a:r>
              <a:rPr lang="zh-CN" altLang="en-US" dirty="0" smtClean="0"/>
              <a:t>个字节，行</a:t>
            </a:r>
            <a:r>
              <a:rPr lang="en-US" altLang="zh-CN" dirty="0" smtClean="0"/>
              <a:t>3</a:t>
            </a:r>
            <a:r>
              <a:rPr lang="zh-CN" altLang="en-US" dirty="0" smtClean="0"/>
              <a:t>循环左移</a:t>
            </a:r>
            <a:r>
              <a:rPr lang="en-US" altLang="zh-CN" dirty="0" smtClean="0"/>
              <a:t>3</a:t>
            </a:r>
            <a:r>
              <a:rPr lang="zh-CN" altLang="en-US" dirty="0" smtClean="0"/>
              <a:t>个字节。例如</a:t>
            </a:r>
            <a:r>
              <a:rPr lang="en-US" altLang="zh-CN" dirty="0" smtClean="0"/>
              <a:t>state</a:t>
            </a:r>
            <a:r>
              <a:rPr lang="zh-CN" altLang="en-US" dirty="0" smtClean="0"/>
              <a:t>的初始值如下左表所示，则结果如下右表所示。</a:t>
            </a:r>
            <a:endParaRPr lang="en-US" altLang="zh-CN" dirty="0" smtClean="0"/>
          </a:p>
        </p:txBody>
      </p:sp>
      <p:graphicFrame>
        <p:nvGraphicFramePr>
          <p:cNvPr id="5" name="表格 4"/>
          <p:cNvGraphicFramePr>
            <a:graphicFrameLocks noGrp="1"/>
          </p:cNvGraphicFramePr>
          <p:nvPr/>
        </p:nvGraphicFramePr>
        <p:xfrm>
          <a:off x="971600" y="3356992"/>
          <a:ext cx="2952328" cy="1483360"/>
        </p:xfrm>
        <a:graphic>
          <a:graphicData uri="http://schemas.openxmlformats.org/drawingml/2006/table">
            <a:tbl>
              <a:tblPr firstRow="1" bandRow="1">
                <a:tableStyleId>{5C22544A-7EE6-4342-B048-85BDC9FD1C3A}</a:tableStyleId>
              </a:tblPr>
              <a:tblGrid>
                <a:gridCol w="738082"/>
                <a:gridCol w="738082"/>
                <a:gridCol w="738082"/>
                <a:gridCol w="738082"/>
              </a:tblGrid>
              <a:tr h="370840">
                <a:tc>
                  <a:txBody>
                    <a:bodyPr/>
                    <a:lstStyle/>
                    <a:p>
                      <a:r>
                        <a:rPr lang="en-US" altLang="zh-CN" dirty="0" smtClean="0"/>
                        <a:t>1</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9</a:t>
                      </a:r>
                      <a:endParaRPr lang="zh-CN" altLang="en-US" dirty="0"/>
                    </a:p>
                  </a:txBody>
                  <a:tcPr/>
                </a:tc>
                <a:tc>
                  <a:txBody>
                    <a:bodyPr/>
                    <a:lstStyle/>
                    <a:p>
                      <a:r>
                        <a:rPr lang="en-US" altLang="zh-CN" dirty="0" smtClean="0"/>
                        <a:t>13</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6</a:t>
                      </a:r>
                      <a:endParaRPr lang="zh-CN" altLang="en-US" dirty="0"/>
                    </a:p>
                  </a:txBody>
                  <a:tcPr/>
                </a:tc>
                <a:tc>
                  <a:txBody>
                    <a:bodyPr/>
                    <a:lstStyle/>
                    <a:p>
                      <a:r>
                        <a:rPr lang="en-US" altLang="zh-CN" dirty="0" smtClean="0"/>
                        <a:t>10</a:t>
                      </a:r>
                      <a:endParaRPr lang="zh-CN" altLang="en-US" dirty="0"/>
                    </a:p>
                  </a:txBody>
                  <a:tcPr/>
                </a:tc>
                <a:tc>
                  <a:txBody>
                    <a:bodyPr/>
                    <a:lstStyle/>
                    <a:p>
                      <a:r>
                        <a:rPr lang="en-US" altLang="zh-CN" dirty="0" smtClean="0"/>
                        <a:t>14</a:t>
                      </a:r>
                      <a:endParaRPr lang="zh-CN" altLang="en-US" dirty="0"/>
                    </a:p>
                  </a:txBody>
                  <a:tcPr/>
                </a:tc>
              </a:tr>
              <a:tr h="370840">
                <a:tc>
                  <a:txBody>
                    <a:bodyPr/>
                    <a:lstStyle/>
                    <a:p>
                      <a:r>
                        <a:rPr lang="en-US" altLang="zh-CN" dirty="0" smtClean="0"/>
                        <a:t>3</a:t>
                      </a:r>
                      <a:endParaRPr lang="zh-CN" altLang="en-US" dirty="0"/>
                    </a:p>
                  </a:txBody>
                  <a:tcPr/>
                </a:tc>
                <a:tc>
                  <a:txBody>
                    <a:bodyPr/>
                    <a:lstStyle/>
                    <a:p>
                      <a:r>
                        <a:rPr lang="en-US" altLang="zh-CN" dirty="0" smtClean="0"/>
                        <a:t>7</a:t>
                      </a:r>
                      <a:endParaRPr lang="zh-CN" altLang="en-US" dirty="0"/>
                    </a:p>
                  </a:txBody>
                  <a:tcPr/>
                </a:tc>
                <a:tc>
                  <a:txBody>
                    <a:bodyPr/>
                    <a:lstStyle/>
                    <a:p>
                      <a:r>
                        <a:rPr lang="en-US" altLang="zh-CN" dirty="0" smtClean="0"/>
                        <a:t>11</a:t>
                      </a:r>
                      <a:endParaRPr lang="zh-CN" altLang="en-US" dirty="0"/>
                    </a:p>
                  </a:txBody>
                  <a:tcPr/>
                </a:tc>
                <a:tc>
                  <a:txBody>
                    <a:bodyPr/>
                    <a:lstStyle/>
                    <a:p>
                      <a:r>
                        <a:rPr lang="en-US" altLang="zh-CN" dirty="0" smtClean="0"/>
                        <a:t>15</a:t>
                      </a:r>
                      <a:endParaRPr lang="zh-CN" altLang="en-US" dirty="0"/>
                    </a:p>
                  </a:txBody>
                  <a:tcPr/>
                </a:tc>
              </a:tr>
              <a:tr h="370840">
                <a:tc>
                  <a:txBody>
                    <a:bodyPr/>
                    <a:lstStyle/>
                    <a:p>
                      <a:r>
                        <a:rPr lang="en-US" altLang="zh-CN" dirty="0" smtClean="0"/>
                        <a:t>4</a:t>
                      </a:r>
                      <a:endParaRPr lang="zh-CN" altLang="en-US" dirty="0"/>
                    </a:p>
                  </a:txBody>
                  <a:tcPr/>
                </a:tc>
                <a:tc>
                  <a:txBody>
                    <a:bodyPr/>
                    <a:lstStyle/>
                    <a:p>
                      <a:r>
                        <a:rPr lang="en-US" altLang="zh-CN" dirty="0" smtClean="0"/>
                        <a:t>8</a:t>
                      </a:r>
                      <a:endParaRPr lang="zh-CN" altLang="en-US" dirty="0"/>
                    </a:p>
                  </a:txBody>
                  <a:tcPr/>
                </a:tc>
                <a:tc>
                  <a:txBody>
                    <a:bodyPr/>
                    <a:lstStyle/>
                    <a:p>
                      <a:r>
                        <a:rPr lang="en-US" altLang="zh-CN" dirty="0" smtClean="0"/>
                        <a:t>12</a:t>
                      </a:r>
                      <a:endParaRPr lang="zh-CN" altLang="en-US" dirty="0"/>
                    </a:p>
                  </a:txBody>
                  <a:tcPr/>
                </a:tc>
                <a:tc>
                  <a:txBody>
                    <a:bodyPr/>
                    <a:lstStyle/>
                    <a:p>
                      <a:r>
                        <a:rPr lang="en-US" altLang="zh-CN" dirty="0" smtClean="0"/>
                        <a:t>16</a:t>
                      </a:r>
                      <a:endParaRPr lang="zh-CN" altLang="en-US" dirty="0"/>
                    </a:p>
                  </a:txBody>
                  <a:tcPr/>
                </a:tc>
              </a:tr>
            </a:tbl>
          </a:graphicData>
        </a:graphic>
      </p:graphicFrame>
      <p:graphicFrame>
        <p:nvGraphicFramePr>
          <p:cNvPr id="6" name="表格 5"/>
          <p:cNvGraphicFramePr>
            <a:graphicFrameLocks noGrp="1"/>
          </p:cNvGraphicFramePr>
          <p:nvPr/>
        </p:nvGraphicFramePr>
        <p:xfrm>
          <a:off x="4427984" y="3429000"/>
          <a:ext cx="2952328" cy="1483360"/>
        </p:xfrm>
        <a:graphic>
          <a:graphicData uri="http://schemas.openxmlformats.org/drawingml/2006/table">
            <a:tbl>
              <a:tblPr firstRow="1" bandRow="1">
                <a:tableStyleId>{5C22544A-7EE6-4342-B048-85BDC9FD1C3A}</a:tableStyleId>
              </a:tblPr>
              <a:tblGrid>
                <a:gridCol w="738082"/>
                <a:gridCol w="738082"/>
                <a:gridCol w="738082"/>
                <a:gridCol w="738082"/>
              </a:tblGrid>
              <a:tr h="370840">
                <a:tc>
                  <a:txBody>
                    <a:bodyPr/>
                    <a:lstStyle/>
                    <a:p>
                      <a:r>
                        <a:rPr lang="en-US" altLang="zh-CN" dirty="0" smtClean="0"/>
                        <a:t>1</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9</a:t>
                      </a:r>
                      <a:endParaRPr lang="zh-CN" altLang="en-US" dirty="0"/>
                    </a:p>
                  </a:txBody>
                  <a:tcPr/>
                </a:tc>
                <a:tc>
                  <a:txBody>
                    <a:bodyPr/>
                    <a:lstStyle/>
                    <a:p>
                      <a:r>
                        <a:rPr lang="en-US" altLang="zh-CN" dirty="0" smtClean="0"/>
                        <a:t>13</a:t>
                      </a:r>
                      <a:endParaRPr lang="zh-CN" altLang="en-US" dirty="0"/>
                    </a:p>
                  </a:txBody>
                  <a:tcPr/>
                </a:tc>
              </a:tr>
              <a:tr h="370840">
                <a:tc>
                  <a:txBody>
                    <a:bodyPr/>
                    <a:lstStyle/>
                    <a:p>
                      <a:r>
                        <a:rPr lang="en-US" altLang="zh-CN" dirty="0" smtClean="0"/>
                        <a:t>6</a:t>
                      </a:r>
                      <a:endParaRPr lang="zh-CN" altLang="en-US" dirty="0"/>
                    </a:p>
                  </a:txBody>
                  <a:tcPr/>
                </a:tc>
                <a:tc>
                  <a:txBody>
                    <a:bodyPr/>
                    <a:lstStyle/>
                    <a:p>
                      <a:r>
                        <a:rPr lang="en-US" altLang="zh-CN" dirty="0" smtClean="0"/>
                        <a:t>10</a:t>
                      </a:r>
                      <a:endParaRPr lang="zh-CN" altLang="en-US" dirty="0"/>
                    </a:p>
                  </a:txBody>
                  <a:tcPr/>
                </a:tc>
                <a:tc>
                  <a:txBody>
                    <a:bodyPr/>
                    <a:lstStyle/>
                    <a:p>
                      <a:r>
                        <a:rPr lang="en-US" altLang="zh-CN" dirty="0" smtClean="0"/>
                        <a:t>14</a:t>
                      </a:r>
                      <a:endParaRPr lang="zh-CN" altLang="en-US" dirty="0"/>
                    </a:p>
                  </a:txBody>
                  <a:tcPr/>
                </a:tc>
                <a:tc>
                  <a:txBody>
                    <a:bodyPr/>
                    <a:lstStyle/>
                    <a:p>
                      <a:r>
                        <a:rPr lang="en-US" altLang="zh-CN" dirty="0" smtClean="0"/>
                        <a:t>2</a:t>
                      </a:r>
                      <a:endParaRPr lang="zh-CN" altLang="en-US" dirty="0"/>
                    </a:p>
                  </a:txBody>
                  <a:tcPr/>
                </a:tc>
              </a:tr>
              <a:tr h="370840">
                <a:tc>
                  <a:txBody>
                    <a:bodyPr/>
                    <a:lstStyle/>
                    <a:p>
                      <a:r>
                        <a:rPr lang="en-US" altLang="zh-CN" dirty="0" smtClean="0"/>
                        <a:t>11</a:t>
                      </a:r>
                      <a:endParaRPr lang="zh-CN" altLang="en-US" dirty="0"/>
                    </a:p>
                  </a:txBody>
                  <a:tcPr/>
                </a:tc>
                <a:tc>
                  <a:txBody>
                    <a:bodyPr/>
                    <a:lstStyle/>
                    <a:p>
                      <a:r>
                        <a:rPr lang="en-US" altLang="zh-CN" dirty="0" smtClean="0"/>
                        <a:t>15</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7</a:t>
                      </a:r>
                      <a:endParaRPr lang="zh-CN" altLang="en-US" dirty="0"/>
                    </a:p>
                  </a:txBody>
                  <a:tcPr/>
                </a:tc>
              </a:tr>
              <a:tr h="370840">
                <a:tc>
                  <a:txBody>
                    <a:bodyPr/>
                    <a:lstStyle/>
                    <a:p>
                      <a:r>
                        <a:rPr lang="en-US" altLang="zh-CN" dirty="0" smtClean="0"/>
                        <a:t>16</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8</a:t>
                      </a:r>
                      <a:endParaRPr lang="zh-CN" altLang="en-US" dirty="0"/>
                    </a:p>
                  </a:txBody>
                  <a:tcPr/>
                </a:tc>
                <a:tc>
                  <a:txBody>
                    <a:bodyPr/>
                    <a:lstStyle/>
                    <a:p>
                      <a:r>
                        <a:rPr lang="en-US" altLang="zh-CN" dirty="0" smtClean="0"/>
                        <a:t>12</a:t>
                      </a:r>
                      <a:endParaRPr lang="zh-CN" altLang="en-US" dirty="0"/>
                    </a:p>
                  </a:txBody>
                  <a:tcPr/>
                </a:tc>
              </a:tr>
            </a:tbl>
          </a:graphicData>
        </a:graphic>
      </p:graphicFrame>
      <p:sp>
        <p:nvSpPr>
          <p:cNvPr id="7" name="矩形 6"/>
          <p:cNvSpPr/>
          <p:nvPr/>
        </p:nvSpPr>
        <p:spPr>
          <a:xfrm>
            <a:off x="971600" y="4941168"/>
            <a:ext cx="7632848" cy="923330"/>
          </a:xfrm>
          <a:prstGeom prst="rect">
            <a:avLst/>
          </a:prstGeom>
        </p:spPr>
        <p:txBody>
          <a:bodyPr wrap="square">
            <a:spAutoFit/>
          </a:bodyPr>
          <a:lstStyle/>
          <a:p>
            <a:r>
              <a:rPr lang="zh-CN" altLang="en-US" dirty="0" smtClean="0">
                <a:solidFill>
                  <a:srgbClr val="00B050"/>
                </a:solidFill>
              </a:rPr>
              <a:t>（</a:t>
            </a:r>
            <a:r>
              <a:rPr lang="en-US" altLang="zh-CN" dirty="0" smtClean="0">
                <a:solidFill>
                  <a:srgbClr val="00B050"/>
                </a:solidFill>
              </a:rPr>
              <a:t>2</a:t>
            </a:r>
            <a:r>
              <a:rPr lang="zh-CN" altLang="en-US" dirty="0" smtClean="0">
                <a:solidFill>
                  <a:srgbClr val="00B050"/>
                </a:solidFill>
              </a:rPr>
              <a:t>）进行混合列操作</a:t>
            </a:r>
            <a:endParaRPr lang="en-US" altLang="zh-CN" dirty="0" smtClean="0">
              <a:solidFill>
                <a:srgbClr val="00B050"/>
              </a:solidFill>
            </a:endParaRPr>
          </a:p>
          <a:p>
            <a:pPr>
              <a:buFont typeface="Wingdings" pitchFamily="2" charset="2"/>
              <a:buChar char="u"/>
            </a:pPr>
            <a:r>
              <a:rPr lang="zh-CN" altLang="en-US" dirty="0" smtClean="0">
                <a:solidFill>
                  <a:srgbClr val="FFC000"/>
                </a:solidFill>
              </a:rPr>
              <a:t>矩阵相乘</a:t>
            </a:r>
            <a:endParaRPr lang="en-US" altLang="zh-CN" dirty="0" smtClean="0">
              <a:solidFill>
                <a:srgbClr val="FFC000"/>
              </a:solidFill>
            </a:endParaRPr>
          </a:p>
          <a:p>
            <a:r>
              <a:rPr lang="zh-CN" altLang="en-US" dirty="0" smtClean="0"/>
              <a:t>选择一个常量矩阵，如：</a:t>
            </a:r>
            <a:endParaRPr lang="en-US" altLang="zh-CN" dirty="0" smtClean="0"/>
          </a:p>
        </p:txBody>
      </p:sp>
      <p:graphicFrame>
        <p:nvGraphicFramePr>
          <p:cNvPr id="8" name="表格 7"/>
          <p:cNvGraphicFramePr>
            <a:graphicFrameLocks noGrp="1"/>
          </p:cNvGraphicFramePr>
          <p:nvPr/>
        </p:nvGraphicFramePr>
        <p:xfrm>
          <a:off x="4499992" y="5085184"/>
          <a:ext cx="3024336" cy="1463040"/>
        </p:xfrm>
        <a:graphic>
          <a:graphicData uri="http://schemas.openxmlformats.org/drawingml/2006/table">
            <a:tbl>
              <a:tblPr firstRow="1" bandRow="1">
                <a:tableStyleId>{5C22544A-7EE6-4342-B048-85BDC9FD1C3A}</a:tableStyleId>
              </a:tblPr>
              <a:tblGrid>
                <a:gridCol w="756084"/>
                <a:gridCol w="756084"/>
                <a:gridCol w="756084"/>
                <a:gridCol w="756084"/>
              </a:tblGrid>
              <a:tr h="252028">
                <a:tc>
                  <a:txBody>
                    <a:bodyPr/>
                    <a:lstStyle/>
                    <a:p>
                      <a:r>
                        <a:rPr lang="en-US" altLang="zh-CN" dirty="0" smtClean="0"/>
                        <a:t>2</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r>
              <a:tr h="252028">
                <a:tc>
                  <a:txBody>
                    <a:bodyPr/>
                    <a:lstStyle/>
                    <a:p>
                      <a:r>
                        <a:rPr lang="en-US" altLang="zh-CN" dirty="0" smtClean="0"/>
                        <a:t>1</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1</a:t>
                      </a:r>
                      <a:endParaRPr lang="zh-CN" altLang="en-US" dirty="0"/>
                    </a:p>
                  </a:txBody>
                  <a:tcPr/>
                </a:tc>
              </a:tr>
              <a:tr h="252028">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3</a:t>
                      </a:r>
                      <a:endParaRPr lang="zh-CN" altLang="en-US" dirty="0"/>
                    </a:p>
                  </a:txBody>
                  <a:tcPr/>
                </a:tc>
              </a:tr>
              <a:tr h="252028">
                <a:tc>
                  <a:txBody>
                    <a:bodyPr/>
                    <a:lstStyle/>
                    <a:p>
                      <a:r>
                        <a:rPr lang="en-US" altLang="zh-CN" dirty="0" smtClean="0"/>
                        <a:t>3</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2</a:t>
                      </a:r>
                      <a:endParaRPr lang="zh-CN" altLang="en-US" dirty="0"/>
                    </a:p>
                  </a:txBody>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29</a:t>
            </a:fld>
            <a:r>
              <a:rPr lang="en-US" altLang="zh-CN" dirty="0" smtClean="0"/>
              <a:t>/56</a:t>
            </a:r>
            <a:endParaRPr lang="en-US" altLang="zh-CN" dirty="0"/>
          </a:p>
        </p:txBody>
      </p:sp>
      <p:sp>
        <p:nvSpPr>
          <p:cNvPr id="4" name="TextBox 3"/>
          <p:cNvSpPr txBox="1"/>
          <p:nvPr/>
        </p:nvSpPr>
        <p:spPr>
          <a:xfrm>
            <a:off x="683568" y="404664"/>
            <a:ext cx="5328592" cy="2308324"/>
          </a:xfrm>
          <a:prstGeom prst="rect">
            <a:avLst/>
          </a:prstGeom>
          <a:noFill/>
        </p:spPr>
        <p:txBody>
          <a:bodyPr wrap="square" rtlCol="0">
            <a:spAutoFit/>
          </a:bodyPr>
          <a:lstStyle/>
          <a:p>
            <a:r>
              <a:rPr lang="zh-CN" altLang="en-US" dirty="0" smtClean="0"/>
              <a:t>该常量矩阵与</a:t>
            </a:r>
            <a:r>
              <a:rPr lang="en-US" altLang="zh-CN" dirty="0" smtClean="0"/>
              <a:t>state</a:t>
            </a:r>
            <a:r>
              <a:rPr lang="zh-CN" altLang="en-US" dirty="0" smtClean="0"/>
              <a:t>的对应元素相乘，并进行异或运算，结果存于</a:t>
            </a:r>
            <a:r>
              <a:rPr lang="en-US" altLang="zh-CN" dirty="0" smtClean="0"/>
              <a:t>state</a:t>
            </a:r>
            <a:r>
              <a:rPr lang="zh-CN" altLang="en-US" dirty="0" smtClean="0"/>
              <a:t>中。假设</a:t>
            </a:r>
            <a:r>
              <a:rPr lang="en-US" altLang="zh-CN" dirty="0" smtClean="0"/>
              <a:t>state</a:t>
            </a:r>
            <a:r>
              <a:rPr lang="zh-CN" altLang="en-US" dirty="0" smtClean="0"/>
              <a:t>数组如右图所示。则矩阵异或相乘运算如下：</a:t>
            </a:r>
            <a:endParaRPr lang="en-US" altLang="zh-CN" dirty="0" smtClean="0"/>
          </a:p>
          <a:p>
            <a:r>
              <a:rPr lang="en-US" altLang="zh-CN" dirty="0" smtClean="0"/>
              <a:t>b1=(b1x2) XOR (b2x3) XOR (b3x1) XOR (b4x1)</a:t>
            </a:r>
          </a:p>
          <a:p>
            <a:r>
              <a:rPr lang="en-US" altLang="zh-CN" dirty="0" smtClean="0"/>
              <a:t>b2=(b1x1) XOR (b2x2) XOR (b3x3) XOR (b4x1)</a:t>
            </a:r>
            <a:endParaRPr lang="zh-CN" altLang="en-US" dirty="0" smtClean="0"/>
          </a:p>
          <a:p>
            <a:r>
              <a:rPr lang="en-US" altLang="zh-CN" dirty="0" smtClean="0"/>
              <a:t>b3=(b1x1) XOR (b2x1) XOR (b3x2) XOR (b4x3)</a:t>
            </a:r>
            <a:endParaRPr lang="zh-CN" altLang="en-US" dirty="0" smtClean="0"/>
          </a:p>
          <a:p>
            <a:r>
              <a:rPr lang="en-US" altLang="zh-CN" dirty="0" smtClean="0"/>
              <a:t>b4=(b1x3) XOR (b2x1) XOR (b3x1) XOR (b4x2)</a:t>
            </a:r>
          </a:p>
          <a:p>
            <a:endParaRPr lang="zh-CN" altLang="en-US" dirty="0"/>
          </a:p>
        </p:txBody>
      </p:sp>
      <p:graphicFrame>
        <p:nvGraphicFramePr>
          <p:cNvPr id="5" name="表格 4"/>
          <p:cNvGraphicFramePr>
            <a:graphicFrameLocks noGrp="1"/>
          </p:cNvGraphicFramePr>
          <p:nvPr/>
        </p:nvGraphicFramePr>
        <p:xfrm>
          <a:off x="6084168" y="980728"/>
          <a:ext cx="2736304" cy="1463040"/>
        </p:xfrm>
        <a:graphic>
          <a:graphicData uri="http://schemas.openxmlformats.org/drawingml/2006/table">
            <a:tbl>
              <a:tblPr firstRow="1" bandRow="1">
                <a:tableStyleId>{5C22544A-7EE6-4342-B048-85BDC9FD1C3A}</a:tableStyleId>
              </a:tblPr>
              <a:tblGrid>
                <a:gridCol w="684076"/>
                <a:gridCol w="684076"/>
                <a:gridCol w="684076"/>
                <a:gridCol w="684076"/>
              </a:tblGrid>
              <a:tr h="270030">
                <a:tc>
                  <a:txBody>
                    <a:bodyPr/>
                    <a:lstStyle/>
                    <a:p>
                      <a:r>
                        <a:rPr lang="en-US" altLang="zh-CN" dirty="0" smtClean="0"/>
                        <a:t>b1</a:t>
                      </a:r>
                      <a:endParaRPr lang="zh-CN" altLang="en-US" dirty="0"/>
                    </a:p>
                  </a:txBody>
                  <a:tcPr/>
                </a:tc>
                <a:tc>
                  <a:txBody>
                    <a:bodyPr/>
                    <a:lstStyle/>
                    <a:p>
                      <a:r>
                        <a:rPr lang="en-US" altLang="zh-CN" dirty="0" smtClean="0"/>
                        <a:t>b5</a:t>
                      </a:r>
                      <a:endParaRPr lang="zh-CN" altLang="en-US" dirty="0"/>
                    </a:p>
                  </a:txBody>
                  <a:tcPr/>
                </a:tc>
                <a:tc>
                  <a:txBody>
                    <a:bodyPr/>
                    <a:lstStyle/>
                    <a:p>
                      <a:r>
                        <a:rPr lang="en-US" altLang="zh-CN" dirty="0" smtClean="0"/>
                        <a:t>b9</a:t>
                      </a:r>
                      <a:endParaRPr lang="zh-CN" altLang="en-US" dirty="0"/>
                    </a:p>
                  </a:txBody>
                  <a:tcPr/>
                </a:tc>
                <a:tc>
                  <a:txBody>
                    <a:bodyPr/>
                    <a:lstStyle/>
                    <a:p>
                      <a:r>
                        <a:rPr lang="en-US" altLang="zh-CN" dirty="0" smtClean="0"/>
                        <a:t>b13</a:t>
                      </a:r>
                      <a:endParaRPr lang="zh-CN" altLang="en-US" dirty="0"/>
                    </a:p>
                  </a:txBody>
                  <a:tcPr/>
                </a:tc>
              </a:tr>
              <a:tr h="270030">
                <a:tc>
                  <a:txBody>
                    <a:bodyPr/>
                    <a:lstStyle/>
                    <a:p>
                      <a:r>
                        <a:rPr lang="en-US" altLang="zh-CN" dirty="0" smtClean="0"/>
                        <a:t>b2</a:t>
                      </a:r>
                      <a:endParaRPr lang="zh-CN" altLang="en-US" dirty="0"/>
                    </a:p>
                  </a:txBody>
                  <a:tcPr/>
                </a:tc>
                <a:tc>
                  <a:txBody>
                    <a:bodyPr/>
                    <a:lstStyle/>
                    <a:p>
                      <a:r>
                        <a:rPr lang="en-US" altLang="zh-CN" dirty="0" smtClean="0"/>
                        <a:t>b6</a:t>
                      </a:r>
                      <a:endParaRPr lang="zh-CN" altLang="en-US" dirty="0"/>
                    </a:p>
                  </a:txBody>
                  <a:tcPr/>
                </a:tc>
                <a:tc>
                  <a:txBody>
                    <a:bodyPr/>
                    <a:lstStyle/>
                    <a:p>
                      <a:r>
                        <a:rPr lang="en-US" altLang="zh-CN" dirty="0" smtClean="0"/>
                        <a:t>b10</a:t>
                      </a:r>
                      <a:endParaRPr lang="zh-CN" altLang="en-US" dirty="0"/>
                    </a:p>
                  </a:txBody>
                  <a:tcPr/>
                </a:tc>
                <a:tc>
                  <a:txBody>
                    <a:bodyPr/>
                    <a:lstStyle/>
                    <a:p>
                      <a:r>
                        <a:rPr lang="en-US" altLang="zh-CN" dirty="0" smtClean="0"/>
                        <a:t>b14</a:t>
                      </a:r>
                      <a:endParaRPr lang="zh-CN" altLang="en-US" dirty="0"/>
                    </a:p>
                  </a:txBody>
                  <a:tcPr/>
                </a:tc>
              </a:tr>
              <a:tr h="270030">
                <a:tc>
                  <a:txBody>
                    <a:bodyPr/>
                    <a:lstStyle/>
                    <a:p>
                      <a:r>
                        <a:rPr lang="en-US" altLang="zh-CN" dirty="0" smtClean="0"/>
                        <a:t>b3</a:t>
                      </a:r>
                      <a:endParaRPr lang="zh-CN" altLang="en-US" dirty="0"/>
                    </a:p>
                  </a:txBody>
                  <a:tcPr/>
                </a:tc>
                <a:tc>
                  <a:txBody>
                    <a:bodyPr/>
                    <a:lstStyle/>
                    <a:p>
                      <a:r>
                        <a:rPr lang="en-US" altLang="zh-CN" dirty="0" smtClean="0"/>
                        <a:t>b7</a:t>
                      </a:r>
                      <a:endParaRPr lang="zh-CN" altLang="en-US" dirty="0"/>
                    </a:p>
                  </a:txBody>
                  <a:tcPr/>
                </a:tc>
                <a:tc>
                  <a:txBody>
                    <a:bodyPr/>
                    <a:lstStyle/>
                    <a:p>
                      <a:r>
                        <a:rPr lang="en-US" altLang="zh-CN" dirty="0" smtClean="0"/>
                        <a:t>b11</a:t>
                      </a:r>
                      <a:endParaRPr lang="zh-CN" altLang="en-US" dirty="0"/>
                    </a:p>
                  </a:txBody>
                  <a:tcPr/>
                </a:tc>
                <a:tc>
                  <a:txBody>
                    <a:bodyPr/>
                    <a:lstStyle/>
                    <a:p>
                      <a:r>
                        <a:rPr lang="en-US" altLang="zh-CN" dirty="0" smtClean="0"/>
                        <a:t>b15</a:t>
                      </a:r>
                      <a:endParaRPr lang="zh-CN" altLang="en-US" dirty="0"/>
                    </a:p>
                  </a:txBody>
                  <a:tcPr/>
                </a:tc>
              </a:tr>
              <a:tr h="270030">
                <a:tc>
                  <a:txBody>
                    <a:bodyPr/>
                    <a:lstStyle/>
                    <a:p>
                      <a:r>
                        <a:rPr lang="en-US" altLang="zh-CN" dirty="0" smtClean="0"/>
                        <a:t>b4</a:t>
                      </a:r>
                      <a:endParaRPr lang="zh-CN" altLang="en-US" dirty="0"/>
                    </a:p>
                  </a:txBody>
                  <a:tcPr/>
                </a:tc>
                <a:tc>
                  <a:txBody>
                    <a:bodyPr/>
                    <a:lstStyle/>
                    <a:p>
                      <a:r>
                        <a:rPr lang="en-US" altLang="zh-CN" dirty="0" smtClean="0"/>
                        <a:t>b8</a:t>
                      </a:r>
                      <a:endParaRPr lang="zh-CN" altLang="en-US" dirty="0"/>
                    </a:p>
                  </a:txBody>
                  <a:tcPr/>
                </a:tc>
                <a:tc>
                  <a:txBody>
                    <a:bodyPr/>
                    <a:lstStyle/>
                    <a:p>
                      <a:r>
                        <a:rPr lang="en-US" altLang="zh-CN" dirty="0" smtClean="0"/>
                        <a:t>b12</a:t>
                      </a:r>
                      <a:endParaRPr lang="zh-CN" altLang="en-US" dirty="0"/>
                    </a:p>
                  </a:txBody>
                  <a:tcPr/>
                </a:tc>
                <a:tc>
                  <a:txBody>
                    <a:bodyPr/>
                    <a:lstStyle/>
                    <a:p>
                      <a:r>
                        <a:rPr lang="en-US" altLang="zh-CN" dirty="0" smtClean="0"/>
                        <a:t>b16</a:t>
                      </a:r>
                      <a:endParaRPr lang="zh-CN" altLang="en-US" dirty="0"/>
                    </a:p>
                  </a:txBody>
                  <a:tcPr/>
                </a:tc>
              </a:tr>
            </a:tbl>
          </a:graphicData>
        </a:graphic>
      </p:graphicFrame>
      <p:sp>
        <p:nvSpPr>
          <p:cNvPr id="6" name="TextBox 5"/>
          <p:cNvSpPr txBox="1"/>
          <p:nvPr/>
        </p:nvSpPr>
        <p:spPr>
          <a:xfrm>
            <a:off x="611560" y="2348880"/>
            <a:ext cx="7920880" cy="369332"/>
          </a:xfrm>
          <a:prstGeom prst="rect">
            <a:avLst/>
          </a:prstGeom>
          <a:noFill/>
        </p:spPr>
        <p:txBody>
          <a:bodyPr wrap="square" rtlCol="0">
            <a:spAutoFit/>
          </a:bodyPr>
          <a:lstStyle/>
          <a:p>
            <a:r>
              <a:rPr lang="zh-CN" altLang="en-US" dirty="0" smtClean="0">
                <a:solidFill>
                  <a:srgbClr val="00B050"/>
                </a:solidFill>
              </a:rPr>
              <a:t>（</a:t>
            </a:r>
            <a:r>
              <a:rPr lang="en-US" altLang="zh-CN" dirty="0" smtClean="0">
                <a:solidFill>
                  <a:srgbClr val="00B050"/>
                </a:solidFill>
              </a:rPr>
              <a:t>4</a:t>
            </a:r>
            <a:r>
              <a:rPr lang="zh-CN" altLang="en-US" dirty="0" smtClean="0">
                <a:solidFill>
                  <a:srgbClr val="00B050"/>
                </a:solidFill>
              </a:rPr>
              <a:t>）将</a:t>
            </a:r>
            <a:r>
              <a:rPr lang="en-US" altLang="zh-CN" dirty="0" smtClean="0">
                <a:solidFill>
                  <a:srgbClr val="00B050"/>
                </a:solidFill>
              </a:rPr>
              <a:t>state</a:t>
            </a:r>
            <a:r>
              <a:rPr lang="zh-CN" altLang="en-US" dirty="0" smtClean="0">
                <a:solidFill>
                  <a:srgbClr val="00B050"/>
                </a:solidFill>
              </a:rPr>
              <a:t>数组与密钥块进行</a:t>
            </a:r>
            <a:r>
              <a:rPr lang="en-US" altLang="zh-CN" dirty="0" smtClean="0">
                <a:solidFill>
                  <a:srgbClr val="00B050"/>
                </a:solidFill>
              </a:rPr>
              <a:t>XOR</a:t>
            </a:r>
            <a:r>
              <a:rPr lang="zh-CN" altLang="en-US" dirty="0" smtClean="0">
                <a:solidFill>
                  <a:srgbClr val="00B050"/>
                </a:solidFill>
              </a:rPr>
              <a:t>运算。</a:t>
            </a:r>
            <a:endParaRPr lang="zh-CN" altLang="en-US" dirty="0">
              <a:solidFill>
                <a:srgbClr val="00B050"/>
              </a:solidFill>
            </a:endParaRPr>
          </a:p>
        </p:txBody>
      </p:sp>
      <p:pic>
        <p:nvPicPr>
          <p:cNvPr id="14338" name="Picture 2"/>
          <p:cNvPicPr>
            <a:picLocks noChangeAspect="1" noChangeArrowheads="1"/>
          </p:cNvPicPr>
          <p:nvPr/>
        </p:nvPicPr>
        <p:blipFill>
          <a:blip r:embed="rId2" cstate="print"/>
          <a:srcRect/>
          <a:stretch>
            <a:fillRect/>
          </a:stretch>
        </p:blipFill>
        <p:spPr bwMode="auto">
          <a:xfrm rot="-5400000">
            <a:off x="3115386" y="1501238"/>
            <a:ext cx="3312368" cy="6591827"/>
          </a:xfrm>
          <a:prstGeom prst="rect">
            <a:avLst/>
          </a:prstGeom>
          <a:noFill/>
          <a:ln w="9525">
            <a:noFill/>
            <a:miter lim="800000"/>
            <a:headEnd/>
            <a:tailEnd/>
          </a:ln>
        </p:spPr>
      </p:pic>
      <p:sp>
        <p:nvSpPr>
          <p:cNvPr id="8" name="TextBox 7"/>
          <p:cNvSpPr txBox="1"/>
          <p:nvPr/>
        </p:nvSpPr>
        <p:spPr>
          <a:xfrm>
            <a:off x="611560" y="2708920"/>
            <a:ext cx="5184576" cy="369332"/>
          </a:xfrm>
          <a:prstGeom prst="rect">
            <a:avLst/>
          </a:prstGeom>
          <a:noFill/>
        </p:spPr>
        <p:txBody>
          <a:bodyPr wrap="square" rtlCol="0">
            <a:spAutoFit/>
          </a:bodyPr>
          <a:lstStyle/>
          <a:p>
            <a:r>
              <a:rPr lang="zh-CN" altLang="en-US" dirty="0" smtClean="0"/>
              <a:t>综上，每一轮的处理过程如下图所示。</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3</a:t>
            </a:fld>
            <a:r>
              <a:rPr lang="en-US" altLang="zh-CN" dirty="0" smtClean="0"/>
              <a:t>/56</a:t>
            </a:r>
            <a:endParaRPr lang="en-US" altLang="zh-CN" dirty="0"/>
          </a:p>
        </p:txBody>
      </p:sp>
      <p:sp>
        <p:nvSpPr>
          <p:cNvPr id="4" name="TextBox 3"/>
          <p:cNvSpPr txBox="1"/>
          <p:nvPr/>
        </p:nvSpPr>
        <p:spPr>
          <a:xfrm>
            <a:off x="1187624" y="620688"/>
            <a:ext cx="7128792" cy="5047536"/>
          </a:xfrm>
          <a:prstGeom prst="rect">
            <a:avLst/>
          </a:prstGeom>
          <a:noFill/>
        </p:spPr>
        <p:txBody>
          <a:bodyPr wrap="square" rtlCol="0">
            <a:spAutoFit/>
          </a:bodyPr>
          <a:lstStyle/>
          <a:p>
            <a:r>
              <a:rPr lang="en-US" altLang="zh-CN" sz="2800" dirty="0" smtClean="0">
                <a:solidFill>
                  <a:srgbClr val="FF0000"/>
                </a:solidFill>
              </a:rPr>
              <a:t>15.2 </a:t>
            </a:r>
            <a:r>
              <a:rPr lang="zh-CN" altLang="en-US" sz="2800" dirty="0" smtClean="0">
                <a:solidFill>
                  <a:srgbClr val="FF0000"/>
                </a:solidFill>
              </a:rPr>
              <a:t>简单数据加密技术</a:t>
            </a:r>
            <a:r>
              <a:rPr lang="en-US" altLang="zh-CN" sz="2800" dirty="0" smtClean="0">
                <a:solidFill>
                  <a:srgbClr val="FF0000"/>
                </a:solidFill>
              </a:rPr>
              <a:t>—</a:t>
            </a:r>
            <a:r>
              <a:rPr lang="zh-CN" altLang="en-US" sz="2800" dirty="0" smtClean="0">
                <a:solidFill>
                  <a:srgbClr val="FF0000"/>
                </a:solidFill>
              </a:rPr>
              <a:t>替换加密法</a:t>
            </a:r>
            <a:endParaRPr lang="en-US" altLang="zh-CN" sz="2800" dirty="0" smtClean="0">
              <a:solidFill>
                <a:srgbClr val="FF0000"/>
              </a:solidFill>
            </a:endParaRPr>
          </a:p>
          <a:p>
            <a:endParaRPr lang="en-US" altLang="zh-CN" dirty="0" smtClean="0"/>
          </a:p>
          <a:p>
            <a:pPr marL="342900" indent="-342900"/>
            <a:r>
              <a:rPr lang="en-US" altLang="zh-CN" sz="2400" dirty="0" smtClean="0">
                <a:solidFill>
                  <a:srgbClr val="0000CC"/>
                </a:solidFill>
              </a:rPr>
              <a:t>1</a:t>
            </a:r>
            <a:r>
              <a:rPr lang="zh-CN" altLang="en-US" sz="2400" dirty="0" smtClean="0">
                <a:solidFill>
                  <a:srgbClr val="0000CC"/>
                </a:solidFill>
              </a:rPr>
              <a:t>、凯撒加密法（</a:t>
            </a:r>
            <a:r>
              <a:rPr lang="en-US" altLang="zh-CN" sz="2400" dirty="0" smtClean="0">
                <a:solidFill>
                  <a:srgbClr val="0000CC"/>
                </a:solidFill>
              </a:rPr>
              <a:t>Caesar Cipher</a:t>
            </a:r>
            <a:r>
              <a:rPr lang="zh-CN" altLang="en-US" sz="2400" dirty="0" smtClean="0">
                <a:solidFill>
                  <a:srgbClr val="0000CC"/>
                </a:solidFill>
              </a:rPr>
              <a:t>）</a:t>
            </a:r>
            <a:r>
              <a:rPr lang="en-US" altLang="zh-CN" sz="2400" dirty="0" smtClean="0">
                <a:solidFill>
                  <a:srgbClr val="0000CC"/>
                </a:solidFill>
              </a:rPr>
              <a:t>        </a:t>
            </a:r>
          </a:p>
          <a:p>
            <a:pPr marL="342900" indent="-342900"/>
            <a:r>
              <a:rPr lang="zh-CN" altLang="en-US" dirty="0" smtClean="0"/>
              <a:t>             消息中每个字母替换成向后三个字母的字母。如明文</a:t>
            </a:r>
            <a:r>
              <a:rPr lang="en-US" altLang="zh-CN" dirty="0" smtClean="0"/>
              <a:t>AUTL</a:t>
            </a:r>
            <a:r>
              <a:rPr lang="zh-CN" altLang="en-US" dirty="0" smtClean="0"/>
              <a:t>加密后变成了密文</a:t>
            </a:r>
            <a:r>
              <a:rPr lang="en-US" altLang="zh-CN" dirty="0" smtClean="0"/>
              <a:t>DWXO</a:t>
            </a:r>
          </a:p>
          <a:p>
            <a:pPr marL="342900" indent="-342900"/>
            <a:endParaRPr lang="en-US" altLang="zh-CN" sz="2400" dirty="0" smtClean="0">
              <a:solidFill>
                <a:srgbClr val="0000CC"/>
              </a:solidFill>
            </a:endParaRPr>
          </a:p>
          <a:p>
            <a:pPr marL="342900" indent="-342900"/>
            <a:r>
              <a:rPr lang="en-US" altLang="zh-CN" sz="2400" dirty="0" smtClean="0">
                <a:solidFill>
                  <a:srgbClr val="0000CC"/>
                </a:solidFill>
              </a:rPr>
              <a:t>2</a:t>
            </a:r>
            <a:r>
              <a:rPr lang="zh-CN" altLang="en-US" sz="2400" dirty="0" smtClean="0">
                <a:solidFill>
                  <a:srgbClr val="0000CC"/>
                </a:solidFill>
              </a:rPr>
              <a:t>、凯撒加密法的改进</a:t>
            </a:r>
            <a:endParaRPr lang="en-US" altLang="zh-CN" sz="2400" dirty="0" smtClean="0">
              <a:solidFill>
                <a:srgbClr val="0000CC"/>
              </a:solidFill>
            </a:endParaRPr>
          </a:p>
          <a:p>
            <a:pPr marL="342900" indent="-342900"/>
            <a:r>
              <a:rPr lang="en-US" altLang="zh-CN" sz="2400" dirty="0" smtClean="0">
                <a:solidFill>
                  <a:srgbClr val="0000CC"/>
                </a:solidFill>
              </a:rPr>
              <a:t>    </a:t>
            </a:r>
            <a:r>
              <a:rPr lang="zh-CN" altLang="en-US" sz="2400" dirty="0" smtClean="0"/>
              <a:t>替换时不都是相隔</a:t>
            </a:r>
            <a:r>
              <a:rPr lang="en-US" altLang="zh-CN" sz="2400" dirty="0" smtClean="0"/>
              <a:t>3</a:t>
            </a:r>
            <a:r>
              <a:rPr lang="zh-CN" altLang="en-US" sz="2400" dirty="0" smtClean="0"/>
              <a:t>个，而是相隔</a:t>
            </a:r>
            <a:r>
              <a:rPr lang="en-US" altLang="zh-CN" sz="2400" dirty="0" smtClean="0"/>
              <a:t>M</a:t>
            </a:r>
            <a:r>
              <a:rPr lang="zh-CN" altLang="en-US" sz="2400" dirty="0" smtClean="0"/>
              <a:t>个。解密过程：</a:t>
            </a:r>
            <a:endParaRPr lang="en-US" altLang="zh-CN" sz="2400" dirty="0" smtClean="0"/>
          </a:p>
          <a:p>
            <a:pPr marL="342900" indent="-342900"/>
            <a:r>
              <a:rPr lang="zh-CN" altLang="en-US" sz="2400" dirty="0" smtClean="0"/>
              <a:t>（</a:t>
            </a:r>
            <a:r>
              <a:rPr lang="en-US" altLang="zh-CN" sz="2400" dirty="0" smtClean="0"/>
              <a:t>1</a:t>
            </a:r>
            <a:r>
              <a:rPr lang="zh-CN" altLang="en-US" sz="2400" dirty="0" smtClean="0"/>
              <a:t>）假设</a:t>
            </a:r>
            <a:r>
              <a:rPr lang="en-US" altLang="zh-CN" sz="2400" dirty="0" smtClean="0"/>
              <a:t>K=1</a:t>
            </a:r>
            <a:r>
              <a:rPr lang="zh-CN" altLang="en-US" sz="2400" dirty="0" smtClean="0"/>
              <a:t>；</a:t>
            </a:r>
            <a:endParaRPr lang="en-US" altLang="zh-CN" sz="2400" dirty="0" smtClean="0"/>
          </a:p>
          <a:p>
            <a:pPr marL="342900" indent="-342900"/>
            <a:r>
              <a:rPr lang="zh-CN" altLang="en-US" sz="2400" dirty="0" smtClean="0"/>
              <a:t>（</a:t>
            </a:r>
            <a:r>
              <a:rPr lang="en-US" altLang="zh-CN" sz="2400" dirty="0" smtClean="0"/>
              <a:t>2</a:t>
            </a:r>
            <a:r>
              <a:rPr lang="zh-CN" altLang="en-US" sz="2400" dirty="0" smtClean="0"/>
              <a:t>）读取整个密文消息；</a:t>
            </a:r>
            <a:endParaRPr lang="en-US" altLang="zh-CN" sz="2400" dirty="0" smtClean="0"/>
          </a:p>
          <a:p>
            <a:pPr marL="342900" indent="-342900"/>
            <a:r>
              <a:rPr lang="zh-CN" altLang="en-US" sz="2400" dirty="0" smtClean="0"/>
              <a:t>（</a:t>
            </a:r>
            <a:r>
              <a:rPr lang="en-US" altLang="zh-CN" sz="2400" dirty="0" smtClean="0"/>
              <a:t>3</a:t>
            </a:r>
            <a:r>
              <a:rPr lang="zh-CN" altLang="en-US" sz="2400" dirty="0" smtClean="0"/>
              <a:t>）将密文中的每个字母换成相隔</a:t>
            </a:r>
            <a:r>
              <a:rPr lang="en-US" altLang="zh-CN" sz="2400" dirty="0" smtClean="0"/>
              <a:t>K</a:t>
            </a:r>
            <a:r>
              <a:rPr lang="zh-CN" altLang="en-US" sz="2400" dirty="0" smtClean="0"/>
              <a:t>的字母；</a:t>
            </a:r>
            <a:endParaRPr lang="en-US" altLang="zh-CN" sz="2400" dirty="0" smtClean="0"/>
          </a:p>
          <a:p>
            <a:pPr marL="342900" indent="-342900"/>
            <a:r>
              <a:rPr lang="zh-CN" altLang="en-US" sz="2400" dirty="0" smtClean="0"/>
              <a:t>（</a:t>
            </a:r>
            <a:r>
              <a:rPr lang="en-US" altLang="zh-CN" sz="2400" dirty="0" smtClean="0"/>
              <a:t>4</a:t>
            </a:r>
            <a:r>
              <a:rPr lang="zh-CN" altLang="en-US" sz="2400" dirty="0" smtClean="0"/>
              <a:t>）</a:t>
            </a:r>
            <a:r>
              <a:rPr lang="en-US" altLang="zh-CN" sz="2400" dirty="0" smtClean="0"/>
              <a:t>K++</a:t>
            </a:r>
            <a:r>
              <a:rPr lang="zh-CN" altLang="en-US" sz="2400" dirty="0" smtClean="0"/>
              <a:t>；</a:t>
            </a:r>
            <a:endParaRPr lang="en-US" altLang="zh-CN" sz="2400" dirty="0" smtClean="0"/>
          </a:p>
          <a:p>
            <a:pPr marL="342900" indent="-342900"/>
            <a:r>
              <a:rPr lang="zh-CN" altLang="en-US" sz="2400" dirty="0" smtClean="0"/>
              <a:t>（</a:t>
            </a:r>
            <a:r>
              <a:rPr lang="en-US" altLang="zh-CN" sz="2400" dirty="0" smtClean="0"/>
              <a:t>5</a:t>
            </a:r>
            <a:r>
              <a:rPr lang="zh-CN" altLang="en-US" sz="2400" dirty="0" smtClean="0"/>
              <a:t>）</a:t>
            </a:r>
            <a:r>
              <a:rPr lang="en-US" altLang="zh-CN" sz="2400" dirty="0" smtClean="0"/>
              <a:t>if K&lt;26</a:t>
            </a:r>
            <a:r>
              <a:rPr lang="zh-CN" altLang="en-US" sz="2400" dirty="0" smtClean="0"/>
              <a:t>，</a:t>
            </a:r>
            <a:r>
              <a:rPr lang="en-US" altLang="zh-CN" sz="2400" dirty="0" smtClean="0"/>
              <a:t>then return to step 2</a:t>
            </a:r>
            <a:r>
              <a:rPr lang="zh-CN" altLang="en-US" sz="2400" dirty="0" smtClean="0"/>
              <a:t>；</a:t>
            </a:r>
            <a:r>
              <a:rPr lang="en-US" altLang="zh-CN" sz="2400" dirty="0" smtClean="0"/>
              <a:t>other stop</a:t>
            </a:r>
            <a:r>
              <a:rPr lang="zh-CN" altLang="en-US" sz="2400" dirty="0" smtClean="0"/>
              <a:t>；</a:t>
            </a:r>
            <a:endParaRPr lang="en-US" altLang="zh-CN" sz="2400" dirty="0" smtClean="0"/>
          </a:p>
          <a:p>
            <a:pPr marL="342900" indent="-342900"/>
            <a:r>
              <a:rPr lang="zh-CN" altLang="en-US" sz="2400" dirty="0" smtClean="0"/>
              <a:t>（</a:t>
            </a:r>
            <a:r>
              <a:rPr lang="en-US" altLang="zh-CN" sz="2400" dirty="0" smtClean="0"/>
              <a:t>6</a:t>
            </a:r>
            <a:r>
              <a:rPr lang="zh-CN" altLang="en-US" sz="2400" dirty="0" smtClean="0"/>
              <a:t>）得到</a:t>
            </a:r>
            <a:r>
              <a:rPr lang="en-US" altLang="zh-CN" sz="2400" dirty="0" smtClean="0"/>
              <a:t>25</a:t>
            </a:r>
            <a:r>
              <a:rPr lang="zh-CN" altLang="en-US" sz="2400" dirty="0" smtClean="0"/>
              <a:t>个结果，其中有一个是明文</a:t>
            </a:r>
            <a:endParaRPr lang="en-US" altLang="zh-CN" sz="2400" dirty="0"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30</a:t>
            </a:fld>
            <a:r>
              <a:rPr lang="en-US" altLang="zh-CN" dirty="0" smtClean="0"/>
              <a:t>/56</a:t>
            </a:r>
            <a:endParaRPr lang="en-US" altLang="zh-CN" dirty="0"/>
          </a:p>
        </p:txBody>
      </p:sp>
      <p:sp>
        <p:nvSpPr>
          <p:cNvPr id="4" name="矩形 3"/>
          <p:cNvSpPr/>
          <p:nvPr/>
        </p:nvSpPr>
        <p:spPr>
          <a:xfrm>
            <a:off x="2123728" y="260648"/>
            <a:ext cx="3967753" cy="584775"/>
          </a:xfrm>
          <a:prstGeom prst="rect">
            <a:avLst/>
          </a:prstGeom>
        </p:spPr>
        <p:txBody>
          <a:bodyPr wrap="none">
            <a:spAutoFit/>
          </a:bodyPr>
          <a:lstStyle/>
          <a:p>
            <a:r>
              <a:rPr lang="en-US" altLang="zh-CN" sz="3200" dirty="0" smtClean="0">
                <a:solidFill>
                  <a:schemeClr val="accent2"/>
                </a:solidFill>
              </a:rPr>
              <a:t>15.5 </a:t>
            </a:r>
            <a:r>
              <a:rPr lang="zh-CN" altLang="en-US" sz="3200" dirty="0" smtClean="0">
                <a:solidFill>
                  <a:schemeClr val="accent2"/>
                </a:solidFill>
              </a:rPr>
              <a:t>攻击的行为分析</a:t>
            </a:r>
            <a:endParaRPr lang="zh-CN" altLang="en-US" sz="3200" dirty="0">
              <a:solidFill>
                <a:schemeClr val="accent2"/>
              </a:solidFill>
            </a:endParaRPr>
          </a:p>
        </p:txBody>
      </p:sp>
      <p:sp>
        <p:nvSpPr>
          <p:cNvPr id="5" name="TextBox 4"/>
          <p:cNvSpPr txBox="1"/>
          <p:nvPr/>
        </p:nvSpPr>
        <p:spPr>
          <a:xfrm>
            <a:off x="611560" y="836712"/>
            <a:ext cx="8136904" cy="4985980"/>
          </a:xfrm>
          <a:prstGeom prst="rect">
            <a:avLst/>
          </a:prstGeom>
          <a:noFill/>
        </p:spPr>
        <p:txBody>
          <a:bodyPr wrap="square" rtlCol="0">
            <a:spAutoFit/>
          </a:bodyPr>
          <a:lstStyle/>
          <a:p>
            <a:r>
              <a:rPr lang="en-US" altLang="zh-CN" sz="2400" dirty="0" smtClean="0">
                <a:solidFill>
                  <a:srgbClr val="0000CC"/>
                </a:solidFill>
              </a:rPr>
              <a:t>1</a:t>
            </a:r>
            <a:r>
              <a:rPr lang="zh-CN" altLang="en-US" sz="2400" dirty="0" smtClean="0">
                <a:solidFill>
                  <a:srgbClr val="0000CC"/>
                </a:solidFill>
              </a:rPr>
              <a:t>、物理层的攻击</a:t>
            </a:r>
            <a:endParaRPr lang="en-US" altLang="zh-CN" sz="2400" dirty="0" smtClean="0">
              <a:solidFill>
                <a:srgbClr val="0000CC"/>
              </a:solidFill>
            </a:endParaRPr>
          </a:p>
          <a:p>
            <a:r>
              <a:rPr lang="zh-CN" altLang="en-US" dirty="0" smtClean="0">
                <a:solidFill>
                  <a:srgbClr val="00B050"/>
                </a:solidFill>
              </a:rPr>
              <a:t>（</a:t>
            </a:r>
            <a:r>
              <a:rPr lang="en-US" altLang="zh-CN" dirty="0" smtClean="0">
                <a:solidFill>
                  <a:srgbClr val="00B050"/>
                </a:solidFill>
              </a:rPr>
              <a:t>1</a:t>
            </a:r>
            <a:r>
              <a:rPr lang="zh-CN" altLang="en-US" dirty="0" smtClean="0">
                <a:solidFill>
                  <a:srgbClr val="00B050"/>
                </a:solidFill>
              </a:rPr>
              <a:t>）物理损坏</a:t>
            </a:r>
            <a:endParaRPr lang="en-US" altLang="zh-CN" dirty="0" smtClean="0">
              <a:solidFill>
                <a:srgbClr val="00B050"/>
              </a:solidFill>
            </a:endParaRPr>
          </a:p>
          <a:p>
            <a:r>
              <a:rPr lang="en-US" altLang="zh-CN" dirty="0" smtClean="0"/>
              <a:t>        </a:t>
            </a:r>
            <a:r>
              <a:rPr lang="zh-CN" altLang="en-US" dirty="0" smtClean="0"/>
              <a:t>敌人将节点进行损坏，</a:t>
            </a:r>
            <a:r>
              <a:rPr lang="en-US" altLang="zh-CN" dirty="0" smtClean="0"/>
              <a:t>WSN</a:t>
            </a:r>
            <a:r>
              <a:rPr lang="zh-CN" altLang="en-US" dirty="0" smtClean="0"/>
              <a:t>只好弃之不用。需要</a:t>
            </a:r>
            <a:r>
              <a:rPr lang="en-US" altLang="zh-CN" dirty="0" smtClean="0"/>
              <a:t>WSN</a:t>
            </a:r>
            <a:r>
              <a:rPr lang="zh-CN" altLang="en-US" dirty="0" smtClean="0"/>
              <a:t>具有良好的连通度。</a:t>
            </a:r>
            <a:endParaRPr lang="en-US" altLang="zh-CN" dirty="0" smtClean="0"/>
          </a:p>
          <a:p>
            <a:r>
              <a:rPr lang="zh-CN" altLang="en-US" dirty="0" smtClean="0">
                <a:solidFill>
                  <a:srgbClr val="00B050"/>
                </a:solidFill>
              </a:rPr>
              <a:t>（</a:t>
            </a:r>
            <a:r>
              <a:rPr lang="en-US" altLang="zh-CN" dirty="0" smtClean="0">
                <a:solidFill>
                  <a:srgbClr val="00B050"/>
                </a:solidFill>
              </a:rPr>
              <a:t>2</a:t>
            </a:r>
            <a:r>
              <a:rPr lang="zh-CN" altLang="en-US" dirty="0" smtClean="0">
                <a:solidFill>
                  <a:srgbClr val="00B050"/>
                </a:solidFill>
              </a:rPr>
              <a:t>）射频干扰</a:t>
            </a:r>
            <a:endParaRPr lang="en-US" altLang="zh-CN" dirty="0" smtClean="0">
              <a:solidFill>
                <a:srgbClr val="00B050"/>
              </a:solidFill>
            </a:endParaRPr>
          </a:p>
          <a:p>
            <a:r>
              <a:rPr lang="en-US" altLang="zh-CN" dirty="0" smtClean="0"/>
              <a:t>        </a:t>
            </a:r>
            <a:r>
              <a:rPr lang="zh-CN" altLang="en-US" dirty="0" smtClean="0"/>
              <a:t>敌人采用与节点相同的载频进行干扰，节点只能采用调频的方式躲避。如果敌人采用的是间歇干扰，节点可以利用间歇期传送数据。</a:t>
            </a:r>
            <a:endParaRPr lang="en-US" altLang="zh-CN" dirty="0" smtClean="0"/>
          </a:p>
          <a:p>
            <a:r>
              <a:rPr lang="en-US" altLang="zh-CN" sz="2400" dirty="0" smtClean="0">
                <a:solidFill>
                  <a:srgbClr val="0000CC"/>
                </a:solidFill>
              </a:rPr>
              <a:t>2</a:t>
            </a:r>
            <a:r>
              <a:rPr lang="zh-CN" altLang="en-US" sz="2400" dirty="0" smtClean="0">
                <a:solidFill>
                  <a:srgbClr val="0000CC"/>
                </a:solidFill>
              </a:rPr>
              <a:t>、数据链路层攻击</a:t>
            </a:r>
            <a:endParaRPr lang="en-US" altLang="zh-CN" sz="2400" dirty="0" smtClean="0">
              <a:solidFill>
                <a:srgbClr val="0000CC"/>
              </a:solidFill>
            </a:endParaRPr>
          </a:p>
          <a:p>
            <a:r>
              <a:rPr lang="zh-CN" altLang="en-US" dirty="0" smtClean="0">
                <a:solidFill>
                  <a:srgbClr val="00B050"/>
                </a:solidFill>
              </a:rPr>
              <a:t>（</a:t>
            </a:r>
            <a:r>
              <a:rPr lang="en-US" altLang="zh-CN" dirty="0" smtClean="0">
                <a:solidFill>
                  <a:srgbClr val="00B050"/>
                </a:solidFill>
              </a:rPr>
              <a:t>1</a:t>
            </a:r>
            <a:r>
              <a:rPr lang="zh-CN" altLang="en-US" dirty="0" smtClean="0">
                <a:solidFill>
                  <a:srgbClr val="00B050"/>
                </a:solidFill>
              </a:rPr>
              <a:t>）碰撞攻击</a:t>
            </a:r>
            <a:r>
              <a:rPr lang="en-US" altLang="zh-CN" dirty="0" smtClean="0">
                <a:solidFill>
                  <a:srgbClr val="00B050"/>
                </a:solidFill>
              </a:rPr>
              <a:t>—</a:t>
            </a:r>
            <a:r>
              <a:rPr lang="zh-CN" altLang="en-US" dirty="0" smtClean="0">
                <a:solidFill>
                  <a:srgbClr val="00B050"/>
                </a:solidFill>
              </a:rPr>
              <a:t>冲突攻击</a:t>
            </a:r>
            <a:endParaRPr lang="en-US" altLang="zh-CN" dirty="0" smtClean="0">
              <a:solidFill>
                <a:srgbClr val="00B050"/>
              </a:solidFill>
            </a:endParaRPr>
          </a:p>
          <a:p>
            <a:pPr>
              <a:buFont typeface="Wingdings" pitchFamily="2" charset="2"/>
              <a:buChar char="u"/>
            </a:pPr>
            <a:r>
              <a:rPr lang="zh-CN" altLang="en-US" dirty="0" smtClean="0"/>
              <a:t>使用纠错码</a:t>
            </a:r>
            <a:endParaRPr lang="en-US" altLang="zh-CN" dirty="0" smtClean="0"/>
          </a:p>
          <a:p>
            <a:r>
              <a:rPr lang="en-US" altLang="zh-CN" dirty="0" smtClean="0"/>
              <a:t>        </a:t>
            </a:r>
            <a:r>
              <a:rPr lang="zh-CN" altLang="en-US" dirty="0" smtClean="0"/>
              <a:t>碰撞会导致数据包损坏，通常采用</a:t>
            </a:r>
            <a:r>
              <a:rPr lang="en-US" altLang="zh-CN" dirty="0" smtClean="0"/>
              <a:t>1~2</a:t>
            </a:r>
            <a:r>
              <a:rPr lang="zh-CN" altLang="en-US" dirty="0" smtClean="0"/>
              <a:t>位纠错编码机制来恢复。</a:t>
            </a:r>
            <a:endParaRPr lang="en-US" altLang="zh-CN" dirty="0" smtClean="0"/>
          </a:p>
          <a:p>
            <a:pPr>
              <a:buFont typeface="Wingdings" pitchFamily="2" charset="2"/>
              <a:buChar char="u"/>
            </a:pPr>
            <a:r>
              <a:rPr lang="zh-CN" altLang="en-US" dirty="0" smtClean="0"/>
              <a:t>使用信道侦听和重传机制</a:t>
            </a:r>
            <a:endParaRPr lang="en-US" altLang="zh-CN" dirty="0" smtClean="0"/>
          </a:p>
          <a:p>
            <a:r>
              <a:rPr lang="zh-CN" altLang="en-US" dirty="0" smtClean="0">
                <a:solidFill>
                  <a:srgbClr val="00B050"/>
                </a:solidFill>
              </a:rPr>
              <a:t>（</a:t>
            </a:r>
            <a:r>
              <a:rPr lang="en-US" altLang="zh-CN" dirty="0" smtClean="0">
                <a:solidFill>
                  <a:srgbClr val="00B050"/>
                </a:solidFill>
              </a:rPr>
              <a:t>2</a:t>
            </a:r>
            <a:r>
              <a:rPr lang="zh-CN" altLang="en-US" dirty="0" smtClean="0">
                <a:solidFill>
                  <a:srgbClr val="00B050"/>
                </a:solidFill>
              </a:rPr>
              <a:t>）耗尽攻击</a:t>
            </a:r>
            <a:endParaRPr lang="en-US" altLang="zh-CN" dirty="0" smtClean="0">
              <a:solidFill>
                <a:srgbClr val="00B050"/>
              </a:solidFill>
            </a:endParaRPr>
          </a:p>
          <a:p>
            <a:r>
              <a:rPr lang="zh-CN" altLang="en-US" dirty="0" smtClean="0"/>
              <a:t>    利用协议漏洞，使用连续通信的方式来耗尽节点能量。</a:t>
            </a:r>
            <a:endParaRPr lang="en-US" altLang="zh-CN" dirty="0" smtClean="0"/>
          </a:p>
          <a:p>
            <a:pPr>
              <a:buFont typeface="Wingdings" pitchFamily="2" charset="2"/>
              <a:buChar char="u"/>
            </a:pPr>
            <a:r>
              <a:rPr lang="zh-CN" altLang="en-US" dirty="0" smtClean="0"/>
              <a:t>限制传送的请求次数或重传次数。</a:t>
            </a:r>
            <a:endParaRPr lang="en-US" altLang="zh-CN" dirty="0" smtClean="0"/>
          </a:p>
          <a:p>
            <a:r>
              <a:rPr lang="zh-CN" altLang="en-US" dirty="0" smtClean="0">
                <a:solidFill>
                  <a:srgbClr val="00B050"/>
                </a:solidFill>
              </a:rPr>
              <a:t>（</a:t>
            </a:r>
            <a:r>
              <a:rPr lang="en-US" altLang="zh-CN" dirty="0" smtClean="0">
                <a:solidFill>
                  <a:srgbClr val="00B050"/>
                </a:solidFill>
              </a:rPr>
              <a:t>3</a:t>
            </a:r>
            <a:r>
              <a:rPr lang="zh-CN" altLang="en-US" dirty="0" smtClean="0">
                <a:solidFill>
                  <a:srgbClr val="00B050"/>
                </a:solidFill>
              </a:rPr>
              <a:t>）非公平竞争</a:t>
            </a:r>
            <a:endParaRPr lang="en-US" altLang="zh-CN" dirty="0" smtClean="0">
              <a:solidFill>
                <a:srgbClr val="00B050"/>
              </a:solidFill>
            </a:endParaRPr>
          </a:p>
          <a:p>
            <a:r>
              <a:rPr lang="zh-CN" altLang="en-US" dirty="0" smtClean="0"/>
              <a:t>    故意经常发送大量高优先级的数据包。</a:t>
            </a:r>
            <a:endParaRPr lang="en-US" altLang="zh-CN" dirty="0" smtClean="0"/>
          </a:p>
          <a:p>
            <a:pPr>
              <a:buFont typeface="Wingdings" pitchFamily="2" charset="2"/>
              <a:buChar char="u"/>
            </a:pPr>
            <a:r>
              <a:rPr lang="zh-CN" altLang="en-US" dirty="0" smtClean="0"/>
              <a:t>使用短包或不采用优先级策略</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31</a:t>
            </a:fld>
            <a:r>
              <a:rPr lang="en-US" altLang="zh-CN" dirty="0" smtClean="0"/>
              <a:t>/56</a:t>
            </a:r>
            <a:endParaRPr lang="en-US" altLang="zh-CN" dirty="0"/>
          </a:p>
        </p:txBody>
      </p:sp>
      <p:sp>
        <p:nvSpPr>
          <p:cNvPr id="4" name="TextBox 3"/>
          <p:cNvSpPr txBox="1"/>
          <p:nvPr/>
        </p:nvSpPr>
        <p:spPr>
          <a:xfrm>
            <a:off x="539552" y="404664"/>
            <a:ext cx="7920880" cy="5601533"/>
          </a:xfrm>
          <a:prstGeom prst="rect">
            <a:avLst/>
          </a:prstGeom>
          <a:noFill/>
        </p:spPr>
        <p:txBody>
          <a:bodyPr wrap="square" rtlCol="0">
            <a:spAutoFit/>
          </a:bodyPr>
          <a:lstStyle/>
          <a:p>
            <a:r>
              <a:rPr lang="en-US" altLang="zh-CN" sz="2400" dirty="0" smtClean="0">
                <a:solidFill>
                  <a:srgbClr val="0000CC"/>
                </a:solidFill>
              </a:rPr>
              <a:t>3</a:t>
            </a:r>
            <a:r>
              <a:rPr lang="zh-CN" altLang="en-US" sz="2400" dirty="0" smtClean="0">
                <a:solidFill>
                  <a:srgbClr val="0000CC"/>
                </a:solidFill>
              </a:rPr>
              <a:t>、网络层攻击</a:t>
            </a:r>
            <a:endParaRPr lang="en-US" altLang="zh-CN" sz="2400" dirty="0" smtClean="0">
              <a:solidFill>
                <a:srgbClr val="0000CC"/>
              </a:solidFill>
            </a:endParaRPr>
          </a:p>
          <a:p>
            <a:r>
              <a:rPr lang="zh-CN" altLang="en-US" sz="2000" dirty="0" smtClean="0">
                <a:solidFill>
                  <a:srgbClr val="00B050"/>
                </a:solidFill>
              </a:rPr>
              <a:t>（</a:t>
            </a:r>
            <a:r>
              <a:rPr lang="en-US" altLang="zh-CN" sz="2000" dirty="0" smtClean="0">
                <a:solidFill>
                  <a:srgbClr val="00B050"/>
                </a:solidFill>
              </a:rPr>
              <a:t>1</a:t>
            </a:r>
            <a:r>
              <a:rPr lang="zh-CN" altLang="en-US" sz="2000" dirty="0" smtClean="0">
                <a:solidFill>
                  <a:srgbClr val="00B050"/>
                </a:solidFill>
              </a:rPr>
              <a:t>）制造虚假的路由信息</a:t>
            </a:r>
            <a:endParaRPr lang="en-US" altLang="zh-CN" sz="2000" dirty="0" smtClean="0">
              <a:solidFill>
                <a:srgbClr val="00B050"/>
              </a:solidFill>
            </a:endParaRPr>
          </a:p>
          <a:p>
            <a:r>
              <a:rPr lang="zh-CN" altLang="en-US" dirty="0" smtClean="0"/>
              <a:t>通过欺骗、更改或重发路由信息，敌人可以创建路由环，吸引或拒绝网络信息流通量，延长或缩短路由路径，形成虚假的错误信息，分割网络、增加端到端的延时等。</a:t>
            </a:r>
            <a:endParaRPr lang="en-US" altLang="zh-CN" dirty="0" smtClean="0"/>
          </a:p>
          <a:p>
            <a:r>
              <a:rPr lang="zh-CN" altLang="en-US" sz="2000" dirty="0" smtClean="0">
                <a:solidFill>
                  <a:srgbClr val="00B050"/>
                </a:solidFill>
              </a:rPr>
              <a:t>（</a:t>
            </a:r>
            <a:r>
              <a:rPr lang="en-US" altLang="zh-CN" sz="2000" dirty="0" smtClean="0">
                <a:solidFill>
                  <a:srgbClr val="00B050"/>
                </a:solidFill>
              </a:rPr>
              <a:t>2</a:t>
            </a:r>
            <a:r>
              <a:rPr lang="zh-CN" altLang="en-US" sz="2000" dirty="0" smtClean="0">
                <a:solidFill>
                  <a:srgbClr val="00B050"/>
                </a:solidFill>
              </a:rPr>
              <a:t>）选择性转发</a:t>
            </a:r>
            <a:endParaRPr lang="en-US" altLang="zh-CN" sz="2000" dirty="0" smtClean="0">
              <a:solidFill>
                <a:srgbClr val="00B050"/>
              </a:solidFill>
            </a:endParaRPr>
          </a:p>
          <a:p>
            <a:r>
              <a:rPr lang="zh-CN" altLang="en-US" dirty="0" smtClean="0"/>
              <a:t>收到数据包后，有选择地丢弃或者拒绝转发，导致数据包部分或者全部不能到达目的地。</a:t>
            </a:r>
            <a:endParaRPr lang="en-US" altLang="zh-CN" dirty="0" smtClean="0"/>
          </a:p>
          <a:p>
            <a:r>
              <a:rPr lang="zh-CN" altLang="en-US" sz="2000" dirty="0" smtClean="0">
                <a:solidFill>
                  <a:srgbClr val="00B050"/>
                </a:solidFill>
              </a:rPr>
              <a:t>（</a:t>
            </a:r>
            <a:r>
              <a:rPr lang="en-US" altLang="zh-CN" sz="2000" dirty="0" smtClean="0">
                <a:solidFill>
                  <a:srgbClr val="00B050"/>
                </a:solidFill>
              </a:rPr>
              <a:t>3</a:t>
            </a:r>
            <a:r>
              <a:rPr lang="zh-CN" altLang="en-US" sz="2000" dirty="0" smtClean="0">
                <a:solidFill>
                  <a:srgbClr val="00B050"/>
                </a:solidFill>
              </a:rPr>
              <a:t>）宿洞（</a:t>
            </a:r>
            <a:r>
              <a:rPr lang="en-US" altLang="zh-CN" sz="2000" dirty="0" smtClean="0">
                <a:solidFill>
                  <a:srgbClr val="00B050"/>
                </a:solidFill>
              </a:rPr>
              <a:t>Sinkhole</a:t>
            </a:r>
            <a:r>
              <a:rPr lang="zh-CN" altLang="en-US" sz="2000" dirty="0" smtClean="0">
                <a:solidFill>
                  <a:srgbClr val="00B050"/>
                </a:solidFill>
              </a:rPr>
              <a:t>）攻击</a:t>
            </a:r>
            <a:endParaRPr lang="en-US" altLang="zh-CN" sz="2000" dirty="0" smtClean="0">
              <a:solidFill>
                <a:srgbClr val="00B050"/>
              </a:solidFill>
            </a:endParaRPr>
          </a:p>
          <a:p>
            <a:r>
              <a:rPr lang="zh-CN" altLang="en-US" dirty="0" smtClean="0"/>
              <a:t>因为我们的路由算法中需要用节点剩余能量、信道质量等指标，敌人利用这一点，声称自己具有较高的剩余能量或较好的信道质量，使自己成为路径中的节点，来吸引邻居节点将数据包传送给它，然后进行篡改、丢弃等攻击。</a:t>
            </a:r>
            <a:endParaRPr lang="en-US" altLang="zh-CN" dirty="0" smtClean="0"/>
          </a:p>
          <a:p>
            <a:r>
              <a:rPr lang="zh-CN" altLang="en-US" sz="2000" dirty="0" smtClean="0">
                <a:solidFill>
                  <a:srgbClr val="00B050"/>
                </a:solidFill>
              </a:rPr>
              <a:t>（</a:t>
            </a:r>
            <a:r>
              <a:rPr lang="en-US" altLang="zh-CN" sz="2000" dirty="0" smtClean="0">
                <a:solidFill>
                  <a:srgbClr val="00B050"/>
                </a:solidFill>
              </a:rPr>
              <a:t>4</a:t>
            </a:r>
            <a:r>
              <a:rPr lang="zh-CN" altLang="en-US" sz="2000" dirty="0" smtClean="0">
                <a:solidFill>
                  <a:srgbClr val="00B050"/>
                </a:solidFill>
              </a:rPr>
              <a:t>）女巫（</a:t>
            </a:r>
            <a:r>
              <a:rPr lang="en-US" altLang="zh-CN" sz="2000" dirty="0" smtClean="0">
                <a:solidFill>
                  <a:srgbClr val="00B050"/>
                </a:solidFill>
              </a:rPr>
              <a:t>Sybil</a:t>
            </a:r>
            <a:r>
              <a:rPr lang="zh-CN" altLang="en-US" sz="2000" dirty="0" smtClean="0">
                <a:solidFill>
                  <a:srgbClr val="00B050"/>
                </a:solidFill>
              </a:rPr>
              <a:t>）攻击</a:t>
            </a:r>
            <a:endParaRPr lang="en-US" altLang="zh-CN" sz="2000" dirty="0" smtClean="0">
              <a:solidFill>
                <a:srgbClr val="00B050"/>
              </a:solidFill>
            </a:endParaRPr>
          </a:p>
          <a:p>
            <a:r>
              <a:rPr lang="zh-CN" altLang="en-US" dirty="0" smtClean="0"/>
              <a:t>敌人以多个身份出现在邻居节点中，使它有更多的机会成为路径中的节点，然后进行篡改、丢弃等攻击。</a:t>
            </a:r>
            <a:endParaRPr lang="en-US" altLang="zh-CN" dirty="0" smtClean="0"/>
          </a:p>
          <a:p>
            <a:r>
              <a:rPr lang="zh-CN" altLang="en-US" sz="2000" dirty="0" smtClean="0">
                <a:solidFill>
                  <a:srgbClr val="00B050"/>
                </a:solidFill>
              </a:rPr>
              <a:t>（</a:t>
            </a:r>
            <a:r>
              <a:rPr lang="en-US" altLang="zh-CN" sz="2000" dirty="0" smtClean="0">
                <a:solidFill>
                  <a:srgbClr val="00B050"/>
                </a:solidFill>
              </a:rPr>
              <a:t>5</a:t>
            </a:r>
            <a:r>
              <a:rPr lang="zh-CN" altLang="en-US" sz="2000" dirty="0" smtClean="0">
                <a:solidFill>
                  <a:srgbClr val="00B050"/>
                </a:solidFill>
              </a:rPr>
              <a:t>）虫洞（ </a:t>
            </a:r>
            <a:r>
              <a:rPr lang="en-US" altLang="zh-CN" sz="2000" dirty="0" smtClean="0">
                <a:solidFill>
                  <a:srgbClr val="00B050"/>
                </a:solidFill>
              </a:rPr>
              <a:t>Wormhole</a:t>
            </a:r>
            <a:r>
              <a:rPr lang="zh-CN" altLang="en-US" sz="2000" dirty="0" smtClean="0">
                <a:solidFill>
                  <a:srgbClr val="00B050"/>
                </a:solidFill>
              </a:rPr>
              <a:t>）攻击</a:t>
            </a:r>
            <a:endParaRPr lang="en-US" altLang="zh-CN" sz="2000" dirty="0" smtClean="0">
              <a:solidFill>
                <a:srgbClr val="00B050"/>
              </a:solidFill>
            </a:endParaRPr>
          </a:p>
          <a:p>
            <a:r>
              <a:rPr lang="zh-CN" altLang="en-US" dirty="0" smtClean="0"/>
              <a:t>又称为“隧道攻击”。</a:t>
            </a:r>
            <a:endParaRPr lang="en-US" altLang="zh-CN" dirty="0" smtClean="0"/>
          </a:p>
          <a:p>
            <a:r>
              <a:rPr lang="zh-CN" altLang="en-US" dirty="0" smtClean="0"/>
              <a:t>两个节点串通，进行恶意攻击。</a:t>
            </a:r>
            <a:endParaRPr lang="en-US" altLang="zh-CN" dirty="0" smtClean="0"/>
          </a:p>
          <a:p>
            <a:endParaRPr lang="zh-CN" altLang="en-US" dirty="0"/>
          </a:p>
        </p:txBody>
      </p:sp>
      <p:pic>
        <p:nvPicPr>
          <p:cNvPr id="16386" name="Picture 2"/>
          <p:cNvPicPr>
            <a:picLocks noChangeAspect="1" noChangeArrowheads="1"/>
          </p:cNvPicPr>
          <p:nvPr/>
        </p:nvPicPr>
        <p:blipFill>
          <a:blip r:embed="rId2" cstate="print"/>
          <a:srcRect/>
          <a:stretch>
            <a:fillRect/>
          </a:stretch>
        </p:blipFill>
        <p:spPr bwMode="auto">
          <a:xfrm>
            <a:off x="4139952" y="4509120"/>
            <a:ext cx="4320480" cy="2132398"/>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32</a:t>
            </a:fld>
            <a:r>
              <a:rPr lang="en-US" altLang="zh-CN" dirty="0" smtClean="0"/>
              <a:t>/56</a:t>
            </a:r>
            <a:endParaRPr lang="en-US" altLang="zh-CN" dirty="0"/>
          </a:p>
        </p:txBody>
      </p:sp>
      <p:sp>
        <p:nvSpPr>
          <p:cNvPr id="4" name="TextBox 3"/>
          <p:cNvSpPr txBox="1"/>
          <p:nvPr/>
        </p:nvSpPr>
        <p:spPr>
          <a:xfrm>
            <a:off x="611560" y="404664"/>
            <a:ext cx="7848872" cy="1785104"/>
          </a:xfrm>
          <a:prstGeom prst="rect">
            <a:avLst/>
          </a:prstGeom>
          <a:noFill/>
        </p:spPr>
        <p:txBody>
          <a:bodyPr wrap="square" rtlCol="0">
            <a:spAutoFit/>
          </a:bodyPr>
          <a:lstStyle/>
          <a:p>
            <a:r>
              <a:rPr lang="zh-CN" altLang="en-US" sz="2000" dirty="0" smtClean="0">
                <a:solidFill>
                  <a:srgbClr val="00B050"/>
                </a:solidFill>
              </a:rPr>
              <a:t>（</a:t>
            </a:r>
            <a:r>
              <a:rPr lang="en-US" altLang="zh-CN" sz="2000" dirty="0" smtClean="0">
                <a:solidFill>
                  <a:srgbClr val="00B050"/>
                </a:solidFill>
              </a:rPr>
              <a:t>6</a:t>
            </a:r>
            <a:r>
              <a:rPr lang="zh-CN" altLang="en-US" sz="2000" dirty="0" smtClean="0">
                <a:solidFill>
                  <a:srgbClr val="00B050"/>
                </a:solidFill>
              </a:rPr>
              <a:t>）泛洪（</a:t>
            </a:r>
            <a:r>
              <a:rPr lang="en-US" altLang="zh-CN" sz="2000" dirty="0" smtClean="0">
                <a:solidFill>
                  <a:srgbClr val="00B050"/>
                </a:solidFill>
              </a:rPr>
              <a:t>Hello Flood</a:t>
            </a:r>
            <a:r>
              <a:rPr lang="zh-CN" altLang="en-US" sz="2000" dirty="0" smtClean="0">
                <a:solidFill>
                  <a:srgbClr val="00B050"/>
                </a:solidFill>
              </a:rPr>
              <a:t>）攻击</a:t>
            </a:r>
            <a:endParaRPr lang="en-US" altLang="zh-CN" sz="2000" dirty="0" smtClean="0">
              <a:solidFill>
                <a:srgbClr val="00B050"/>
              </a:solidFill>
            </a:endParaRPr>
          </a:p>
          <a:p>
            <a:r>
              <a:rPr lang="en-US" altLang="zh-CN" dirty="0" smtClean="0"/>
              <a:t>WSN</a:t>
            </a:r>
            <a:r>
              <a:rPr lang="zh-CN" altLang="en-US" dirty="0" smtClean="0"/>
              <a:t>在确定跳数和邻居节点过程中，需要发送</a:t>
            </a:r>
            <a:r>
              <a:rPr lang="en-US" altLang="zh-CN" dirty="0" smtClean="0"/>
              <a:t>Hello</a:t>
            </a:r>
            <a:r>
              <a:rPr lang="zh-CN" altLang="en-US" dirty="0" smtClean="0"/>
              <a:t>消息。敌人利用这一点，以较大的功率发送</a:t>
            </a:r>
            <a:r>
              <a:rPr lang="en-US" altLang="zh-CN" dirty="0" smtClean="0"/>
              <a:t>Hello</a:t>
            </a:r>
            <a:r>
              <a:rPr lang="zh-CN" altLang="en-US" dirty="0" smtClean="0"/>
              <a:t>包，收到</a:t>
            </a:r>
            <a:r>
              <a:rPr lang="en-US" altLang="zh-CN" dirty="0" smtClean="0"/>
              <a:t>Hello</a:t>
            </a:r>
            <a:r>
              <a:rPr lang="zh-CN" altLang="en-US" dirty="0" smtClean="0"/>
              <a:t>包的节点会认为敌人是自己的邻居，在数据传输的路由过程，很可能选择这个敌人作为自己的下一跳节点。实际上，该节点离敌人很远，数据包就会虚发，自然丢失，而且浪费能量和时间。</a:t>
            </a:r>
            <a:endParaRPr lang="en-US" altLang="zh-CN" dirty="0" smtClean="0"/>
          </a:p>
          <a:p>
            <a:endParaRPr lang="zh-CN" altLang="en-US" dirty="0"/>
          </a:p>
        </p:txBody>
      </p:sp>
      <p:sp>
        <p:nvSpPr>
          <p:cNvPr id="5" name="TextBox 4"/>
          <p:cNvSpPr txBox="1"/>
          <p:nvPr/>
        </p:nvSpPr>
        <p:spPr>
          <a:xfrm>
            <a:off x="683568" y="2060848"/>
            <a:ext cx="8064896" cy="1661993"/>
          </a:xfrm>
          <a:prstGeom prst="rect">
            <a:avLst/>
          </a:prstGeom>
          <a:noFill/>
        </p:spPr>
        <p:txBody>
          <a:bodyPr wrap="square" rtlCol="0">
            <a:spAutoFit/>
          </a:bodyPr>
          <a:lstStyle/>
          <a:p>
            <a:r>
              <a:rPr lang="en-US" altLang="zh-CN" sz="2400" dirty="0" smtClean="0">
                <a:solidFill>
                  <a:srgbClr val="0000CC"/>
                </a:solidFill>
              </a:rPr>
              <a:t>4</a:t>
            </a:r>
            <a:r>
              <a:rPr lang="zh-CN" altLang="en-US" sz="2400" dirty="0" smtClean="0">
                <a:solidFill>
                  <a:srgbClr val="0000CC"/>
                </a:solidFill>
              </a:rPr>
              <a:t>、传输层的攻击</a:t>
            </a:r>
            <a:endParaRPr lang="en-US" altLang="zh-CN" sz="2400" dirty="0" smtClean="0">
              <a:solidFill>
                <a:srgbClr val="0000CC"/>
              </a:solidFill>
            </a:endParaRPr>
          </a:p>
          <a:p>
            <a:r>
              <a:rPr lang="en-US" altLang="zh-CN" dirty="0" smtClean="0"/>
              <a:t>    </a:t>
            </a:r>
            <a:r>
              <a:rPr lang="zh-CN" altLang="en-US" dirty="0" smtClean="0"/>
              <a:t>如果路由协议中包含了缓冲区的大小，则恶意节点可以利用虚假的空闲队列来导致缓冲区溢出进行攻击，导致数据丢失。</a:t>
            </a:r>
            <a:endParaRPr lang="en-US" altLang="zh-CN" dirty="0" smtClean="0"/>
          </a:p>
          <a:p>
            <a:r>
              <a:rPr lang="en-US" altLang="zh-CN" sz="2400" dirty="0" smtClean="0">
                <a:solidFill>
                  <a:srgbClr val="0000CC"/>
                </a:solidFill>
              </a:rPr>
              <a:t>5</a:t>
            </a:r>
            <a:r>
              <a:rPr lang="zh-CN" altLang="en-US" sz="2400" dirty="0" smtClean="0">
                <a:solidFill>
                  <a:srgbClr val="0000CC"/>
                </a:solidFill>
              </a:rPr>
              <a:t>、应用层的攻击</a:t>
            </a:r>
            <a:endParaRPr lang="en-US" altLang="zh-CN" sz="2400" dirty="0" smtClean="0">
              <a:solidFill>
                <a:srgbClr val="0000CC"/>
              </a:solidFill>
            </a:endParaRPr>
          </a:p>
          <a:p>
            <a:r>
              <a:rPr lang="zh-CN" altLang="en-US" dirty="0" smtClean="0"/>
              <a:t>破解密文，解出密钥</a:t>
            </a:r>
            <a:r>
              <a:rPr lang="en-US" altLang="zh-CN" dirty="0" smtClean="0"/>
              <a:t>—</a:t>
            </a:r>
            <a:r>
              <a:rPr lang="zh-CN" altLang="en-US" dirty="0" smtClean="0"/>
              <a:t>采用</a:t>
            </a:r>
            <a:r>
              <a:rPr lang="en-US" altLang="zh-CN" dirty="0" smtClean="0"/>
              <a:t>AES128</a:t>
            </a:r>
            <a:r>
              <a:rPr lang="zh-CN" altLang="en-US" dirty="0" smtClean="0"/>
              <a:t>以后，这种攻击不可能了。</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33</a:t>
            </a:fld>
            <a:r>
              <a:rPr lang="en-US" altLang="zh-CN" dirty="0" smtClean="0"/>
              <a:t>/56</a:t>
            </a:r>
            <a:endParaRPr lang="en-US" altLang="zh-CN" dirty="0"/>
          </a:p>
        </p:txBody>
      </p:sp>
      <p:sp>
        <p:nvSpPr>
          <p:cNvPr id="4" name="矩形 3"/>
          <p:cNvSpPr/>
          <p:nvPr/>
        </p:nvSpPr>
        <p:spPr>
          <a:xfrm>
            <a:off x="2123728" y="260648"/>
            <a:ext cx="4378122" cy="584775"/>
          </a:xfrm>
          <a:prstGeom prst="rect">
            <a:avLst/>
          </a:prstGeom>
        </p:spPr>
        <p:txBody>
          <a:bodyPr wrap="none">
            <a:spAutoFit/>
          </a:bodyPr>
          <a:lstStyle/>
          <a:p>
            <a:r>
              <a:rPr lang="en-US" altLang="zh-CN" sz="3200" dirty="0" smtClean="0">
                <a:solidFill>
                  <a:schemeClr val="accent2"/>
                </a:solidFill>
              </a:rPr>
              <a:t>15.6 </a:t>
            </a:r>
            <a:r>
              <a:rPr lang="zh-CN" altLang="en-US" sz="3200" dirty="0" smtClean="0">
                <a:solidFill>
                  <a:schemeClr val="accent2"/>
                </a:solidFill>
              </a:rPr>
              <a:t>攻击的检测与防御</a:t>
            </a:r>
            <a:endParaRPr lang="zh-CN" altLang="en-US" sz="3200" dirty="0">
              <a:solidFill>
                <a:schemeClr val="accent2"/>
              </a:solidFill>
            </a:endParaRPr>
          </a:p>
        </p:txBody>
      </p:sp>
      <p:sp>
        <p:nvSpPr>
          <p:cNvPr id="5" name="TextBox 4"/>
          <p:cNvSpPr txBox="1"/>
          <p:nvPr/>
        </p:nvSpPr>
        <p:spPr>
          <a:xfrm>
            <a:off x="899592" y="1124744"/>
            <a:ext cx="7416824" cy="4985980"/>
          </a:xfrm>
          <a:prstGeom prst="rect">
            <a:avLst/>
          </a:prstGeom>
          <a:noFill/>
        </p:spPr>
        <p:txBody>
          <a:bodyPr wrap="square" rtlCol="0">
            <a:spAutoFit/>
          </a:bodyPr>
          <a:lstStyle/>
          <a:p>
            <a:r>
              <a:rPr lang="en-US" altLang="zh-CN" sz="2400" dirty="0" smtClean="0">
                <a:solidFill>
                  <a:srgbClr val="0000CC"/>
                </a:solidFill>
              </a:rPr>
              <a:t>1</a:t>
            </a:r>
            <a:r>
              <a:rPr lang="zh-CN" altLang="en-US" sz="2400" dirty="0" smtClean="0">
                <a:solidFill>
                  <a:srgbClr val="0000CC"/>
                </a:solidFill>
              </a:rPr>
              <a:t>、看门狗（</a:t>
            </a:r>
            <a:r>
              <a:rPr lang="en-US" altLang="zh-CN" sz="2400" dirty="0" smtClean="0">
                <a:solidFill>
                  <a:srgbClr val="0000CC"/>
                </a:solidFill>
              </a:rPr>
              <a:t>watchdog</a:t>
            </a:r>
            <a:r>
              <a:rPr lang="zh-CN" altLang="en-US" sz="2400" dirty="0" smtClean="0">
                <a:solidFill>
                  <a:srgbClr val="0000CC"/>
                </a:solidFill>
              </a:rPr>
              <a:t>）机制</a:t>
            </a:r>
            <a:endParaRPr lang="en-US" altLang="zh-CN" sz="2400" dirty="0" smtClean="0">
              <a:solidFill>
                <a:srgbClr val="0000CC"/>
              </a:solidFill>
            </a:endParaRPr>
          </a:p>
          <a:p>
            <a:r>
              <a:rPr lang="zh-CN" altLang="en-US" sz="2000" dirty="0" smtClean="0">
                <a:solidFill>
                  <a:srgbClr val="00B050"/>
                </a:solidFill>
              </a:rPr>
              <a:t>（</a:t>
            </a:r>
            <a:r>
              <a:rPr lang="en-US" altLang="zh-CN" sz="2000" dirty="0" smtClean="0">
                <a:solidFill>
                  <a:srgbClr val="00B050"/>
                </a:solidFill>
              </a:rPr>
              <a:t>1</a:t>
            </a:r>
            <a:r>
              <a:rPr lang="zh-CN" altLang="en-US" sz="2000" dirty="0" smtClean="0">
                <a:solidFill>
                  <a:srgbClr val="00B050"/>
                </a:solidFill>
              </a:rPr>
              <a:t>）看门狗的监听过程</a:t>
            </a:r>
            <a:endParaRPr lang="en-US" altLang="zh-CN" sz="2000" dirty="0" smtClean="0">
              <a:solidFill>
                <a:srgbClr val="00B050"/>
              </a:solidFill>
            </a:endParaRPr>
          </a:p>
          <a:p>
            <a:r>
              <a:rPr lang="zh-CN" altLang="en-US" dirty="0" smtClean="0"/>
              <a:t>        监听并记录它的</a:t>
            </a:r>
            <a:r>
              <a:rPr lang="en-US" altLang="zh-CN" dirty="0" smtClean="0"/>
              <a:t>1</a:t>
            </a:r>
            <a:r>
              <a:rPr lang="zh-CN" altLang="en-US" dirty="0" smtClean="0"/>
              <a:t>跳（邻居）节点的行为：</a:t>
            </a:r>
            <a:endParaRPr lang="en-US" altLang="zh-CN" dirty="0" smtClean="0"/>
          </a:p>
          <a:p>
            <a:r>
              <a:rPr lang="zh-CN" altLang="en-US" dirty="0" smtClean="0"/>
              <a:t>        节点</a:t>
            </a:r>
            <a:r>
              <a:rPr lang="en-US" altLang="zh-CN" dirty="0" smtClean="0"/>
              <a:t>S</a:t>
            </a:r>
            <a:r>
              <a:rPr lang="zh-CN" altLang="en-US" dirty="0" smtClean="0"/>
              <a:t>将它转发的包存一份，监听它的邻居</a:t>
            </a:r>
            <a:r>
              <a:rPr lang="en-US" altLang="zh-CN" dirty="0" smtClean="0"/>
              <a:t>A</a:t>
            </a:r>
            <a:r>
              <a:rPr lang="zh-CN" altLang="en-US" dirty="0" smtClean="0"/>
              <a:t>转发的包，并与存储的那一个包进行比较，若匹配，说明邻居</a:t>
            </a:r>
            <a:r>
              <a:rPr lang="en-US" altLang="zh-CN" dirty="0" smtClean="0"/>
              <a:t>A</a:t>
            </a:r>
            <a:r>
              <a:rPr lang="zh-CN" altLang="en-US" dirty="0" smtClean="0"/>
              <a:t>正确转发；一定时间后仍未匹配者，说明邻居节点</a:t>
            </a:r>
            <a:r>
              <a:rPr lang="en-US" altLang="zh-CN" dirty="0" smtClean="0"/>
              <a:t>A</a:t>
            </a:r>
            <a:r>
              <a:rPr lang="zh-CN" altLang="en-US" dirty="0" smtClean="0"/>
              <a:t>未转发。若未转发的包的个数超过一定的数目，则</a:t>
            </a:r>
            <a:r>
              <a:rPr lang="en-US" altLang="zh-CN" dirty="0" smtClean="0"/>
              <a:t>S</a:t>
            </a:r>
            <a:r>
              <a:rPr lang="zh-CN" altLang="en-US" dirty="0" smtClean="0"/>
              <a:t>认为邻居节点</a:t>
            </a:r>
            <a:r>
              <a:rPr lang="en-US" altLang="zh-CN" dirty="0" smtClean="0"/>
              <a:t>A</a:t>
            </a:r>
            <a:r>
              <a:rPr lang="zh-CN" altLang="en-US" dirty="0" smtClean="0"/>
              <a:t>为异常节点。</a:t>
            </a:r>
            <a:endParaRPr lang="en-US" altLang="zh-CN" dirty="0" smtClean="0"/>
          </a:p>
          <a:p>
            <a:r>
              <a:rPr lang="zh-CN" altLang="en-US" sz="2000" dirty="0" smtClean="0">
                <a:solidFill>
                  <a:srgbClr val="00B050"/>
                </a:solidFill>
              </a:rPr>
              <a:t>（</a:t>
            </a:r>
            <a:r>
              <a:rPr lang="en-US" altLang="zh-CN" sz="2000" dirty="0" smtClean="0">
                <a:solidFill>
                  <a:srgbClr val="00B050"/>
                </a:solidFill>
              </a:rPr>
              <a:t>2</a:t>
            </a:r>
            <a:r>
              <a:rPr lang="zh-CN" altLang="en-US" sz="2000" dirty="0" smtClean="0">
                <a:solidFill>
                  <a:srgbClr val="00B050"/>
                </a:solidFill>
              </a:rPr>
              <a:t>）看门狗的诚信度的计算</a:t>
            </a:r>
            <a:endParaRPr lang="en-US" altLang="zh-CN" sz="2000" dirty="0" smtClean="0">
              <a:solidFill>
                <a:srgbClr val="00B050"/>
              </a:solidFill>
            </a:endParaRPr>
          </a:p>
          <a:p>
            <a:r>
              <a:rPr lang="en-US" altLang="zh-CN" dirty="0" smtClean="0"/>
              <a:t>        beta</a:t>
            </a:r>
            <a:r>
              <a:rPr lang="zh-CN" altLang="en-US" dirty="0" smtClean="0"/>
              <a:t>模型诚信度的计算：</a:t>
            </a:r>
            <a:endParaRPr lang="en-US" altLang="zh-CN" dirty="0" smtClean="0"/>
          </a:p>
          <a:p>
            <a:r>
              <a:rPr lang="en-US" altLang="zh-CN" dirty="0" smtClean="0"/>
              <a:t>        </a:t>
            </a:r>
            <a:r>
              <a:rPr lang="zh-CN" altLang="en-US" dirty="0" smtClean="0"/>
              <a:t>某节点成功发送</a:t>
            </a:r>
            <a:r>
              <a:rPr lang="en-US" altLang="zh-CN" dirty="0" smtClean="0"/>
              <a:t>s</a:t>
            </a:r>
            <a:r>
              <a:rPr lang="zh-CN" altLang="en-US" dirty="0" smtClean="0"/>
              <a:t>次数据包，丢弃</a:t>
            </a:r>
            <a:r>
              <a:rPr lang="en-US" altLang="zh-CN" dirty="0" smtClean="0"/>
              <a:t>f</a:t>
            </a:r>
            <a:r>
              <a:rPr lang="zh-CN" altLang="en-US" dirty="0" smtClean="0"/>
              <a:t>次数据包，则它的诚信度</a:t>
            </a:r>
            <a:r>
              <a:rPr lang="en-US" altLang="zh-CN" dirty="0" smtClean="0"/>
              <a:t>T=</a:t>
            </a:r>
            <a:r>
              <a:rPr lang="zh-CN" altLang="en-US" dirty="0" smtClean="0"/>
              <a:t>（</a:t>
            </a:r>
            <a:r>
              <a:rPr lang="en-US" altLang="zh-CN" dirty="0" smtClean="0"/>
              <a:t>s+1)/(s+f+2)</a:t>
            </a:r>
          </a:p>
          <a:p>
            <a:r>
              <a:rPr lang="en-US" altLang="zh-CN" dirty="0" smtClean="0"/>
              <a:t>        entropy</a:t>
            </a:r>
            <a:r>
              <a:rPr lang="zh-CN" altLang="en-US" dirty="0" smtClean="0"/>
              <a:t>模型诚信度的计算</a:t>
            </a:r>
            <a:endParaRPr lang="en-US" altLang="zh-CN" dirty="0" smtClean="0"/>
          </a:p>
          <a:p>
            <a:endParaRPr lang="en-US" altLang="zh-CN" dirty="0" smtClean="0"/>
          </a:p>
          <a:p>
            <a:endParaRPr lang="en-US" altLang="zh-CN" dirty="0" smtClean="0"/>
          </a:p>
          <a:p>
            <a:endParaRPr lang="en-US" altLang="zh-CN" dirty="0" smtClean="0"/>
          </a:p>
          <a:p>
            <a:r>
              <a:rPr lang="zh-CN" altLang="en-US" sz="2000" dirty="0" smtClean="0">
                <a:solidFill>
                  <a:srgbClr val="00B050"/>
                </a:solidFill>
              </a:rPr>
              <a:t>（</a:t>
            </a:r>
            <a:r>
              <a:rPr lang="en-US" altLang="zh-CN" sz="2000" dirty="0" smtClean="0">
                <a:solidFill>
                  <a:srgbClr val="00B050"/>
                </a:solidFill>
              </a:rPr>
              <a:t>3</a:t>
            </a:r>
            <a:r>
              <a:rPr lang="zh-CN" altLang="en-US" sz="2000" dirty="0" smtClean="0">
                <a:solidFill>
                  <a:srgbClr val="00B050"/>
                </a:solidFill>
              </a:rPr>
              <a:t>）看门狗的判断方法</a:t>
            </a:r>
            <a:endParaRPr lang="en-US" altLang="zh-CN" sz="2000" dirty="0" smtClean="0">
              <a:solidFill>
                <a:srgbClr val="00B050"/>
              </a:solidFill>
            </a:endParaRPr>
          </a:p>
          <a:p>
            <a:r>
              <a:rPr lang="en-US" altLang="zh-CN" dirty="0" smtClean="0"/>
              <a:t>        </a:t>
            </a:r>
            <a:r>
              <a:rPr lang="zh-CN" altLang="en-US" dirty="0" smtClean="0"/>
              <a:t>如果节点</a:t>
            </a:r>
            <a:r>
              <a:rPr lang="en-US" altLang="zh-CN" dirty="0" smtClean="0"/>
              <a:t>A</a:t>
            </a:r>
            <a:r>
              <a:rPr lang="zh-CN" altLang="en-US" dirty="0" smtClean="0"/>
              <a:t>的诚信度</a:t>
            </a:r>
            <a:r>
              <a:rPr lang="en-US" altLang="zh-CN" dirty="0" smtClean="0"/>
              <a:t>T</a:t>
            </a:r>
            <a:r>
              <a:rPr lang="en-US" altLang="zh-CN" baseline="-25000" dirty="0" smtClean="0"/>
              <a:t>A</a:t>
            </a:r>
            <a:r>
              <a:rPr lang="en-US" altLang="zh-CN" dirty="0" smtClean="0"/>
              <a:t>&lt;</a:t>
            </a:r>
            <a:r>
              <a:rPr lang="el-GR" altLang="zh-CN" dirty="0" smtClean="0"/>
              <a:t>θ</a:t>
            </a:r>
            <a:r>
              <a:rPr lang="en-US" altLang="zh-CN" baseline="-25000" dirty="0" smtClean="0"/>
              <a:t>T</a:t>
            </a:r>
            <a:r>
              <a:rPr lang="zh-CN" altLang="en-US" dirty="0" smtClean="0"/>
              <a:t>，则认为节点</a:t>
            </a:r>
            <a:r>
              <a:rPr lang="en-US" altLang="zh-CN" dirty="0" smtClean="0"/>
              <a:t>A</a:t>
            </a:r>
            <a:r>
              <a:rPr lang="zh-CN" altLang="en-US" dirty="0" smtClean="0"/>
              <a:t>是恶意节点。</a:t>
            </a:r>
            <a:endParaRPr lang="zh-CN" altLang="en-US" baseline="-25000" dirty="0"/>
          </a:p>
        </p:txBody>
      </p:sp>
      <p:graphicFrame>
        <p:nvGraphicFramePr>
          <p:cNvPr id="6" name="对象 5"/>
          <p:cNvGraphicFramePr>
            <a:graphicFrameLocks noChangeAspect="1"/>
          </p:cNvGraphicFramePr>
          <p:nvPr/>
        </p:nvGraphicFramePr>
        <p:xfrm>
          <a:off x="1835696" y="4725144"/>
          <a:ext cx="2144238" cy="576064"/>
        </p:xfrm>
        <a:graphic>
          <a:graphicData uri="http://schemas.openxmlformats.org/presentationml/2006/ole">
            <p:oleObj spid="_x0000_s17410" name="Equation" r:id="rId3" imgW="1701720" imgH="457200" progId="Equation.DSMT4">
              <p:embed/>
            </p:oleObj>
          </a:graphicData>
        </a:graphic>
      </p:graphicFrame>
      <p:graphicFrame>
        <p:nvGraphicFramePr>
          <p:cNvPr id="7" name="对象 6"/>
          <p:cNvGraphicFramePr>
            <a:graphicFrameLocks noChangeAspect="1"/>
          </p:cNvGraphicFramePr>
          <p:nvPr/>
        </p:nvGraphicFramePr>
        <p:xfrm>
          <a:off x="4427984" y="4797152"/>
          <a:ext cx="2912324" cy="288032"/>
        </p:xfrm>
        <a:graphic>
          <a:graphicData uri="http://schemas.openxmlformats.org/presentationml/2006/ole">
            <p:oleObj spid="_x0000_s17411" name="Equation" r:id="rId4" imgW="2311200" imgH="228600" progId="Equation.DSMT4">
              <p:embed/>
            </p:oleObj>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34</a:t>
            </a:fld>
            <a:r>
              <a:rPr lang="en-US" altLang="zh-CN" dirty="0" smtClean="0"/>
              <a:t>/56</a:t>
            </a:r>
            <a:endParaRPr lang="en-US" altLang="zh-CN" dirty="0"/>
          </a:p>
        </p:txBody>
      </p:sp>
      <p:sp>
        <p:nvSpPr>
          <p:cNvPr id="4" name="矩形 3"/>
          <p:cNvSpPr/>
          <p:nvPr/>
        </p:nvSpPr>
        <p:spPr>
          <a:xfrm>
            <a:off x="1043609" y="404664"/>
            <a:ext cx="7488832" cy="5909310"/>
          </a:xfrm>
          <a:prstGeom prst="rect">
            <a:avLst/>
          </a:prstGeom>
        </p:spPr>
        <p:txBody>
          <a:bodyPr wrap="square">
            <a:spAutoFit/>
          </a:bodyPr>
          <a:lstStyle/>
          <a:p>
            <a:r>
              <a:rPr lang="en-US" altLang="zh-CN" sz="2400" dirty="0" smtClean="0">
                <a:solidFill>
                  <a:srgbClr val="0000CC"/>
                </a:solidFill>
              </a:rPr>
              <a:t>2</a:t>
            </a:r>
            <a:r>
              <a:rPr lang="zh-CN" altLang="en-US" sz="2400" dirty="0" smtClean="0">
                <a:solidFill>
                  <a:srgbClr val="0000CC"/>
                </a:solidFill>
              </a:rPr>
              <a:t>、看门狗（</a:t>
            </a:r>
            <a:r>
              <a:rPr lang="en-US" altLang="zh-CN" sz="2400" dirty="0" smtClean="0">
                <a:solidFill>
                  <a:srgbClr val="0000CC"/>
                </a:solidFill>
              </a:rPr>
              <a:t>watchdog</a:t>
            </a:r>
            <a:r>
              <a:rPr lang="zh-CN" altLang="en-US" sz="2400" dirty="0" smtClean="0">
                <a:solidFill>
                  <a:srgbClr val="0000CC"/>
                </a:solidFill>
              </a:rPr>
              <a:t>）机制存在的问题</a:t>
            </a:r>
            <a:endParaRPr lang="en-US" altLang="zh-CN" sz="2400" dirty="0" smtClean="0">
              <a:solidFill>
                <a:srgbClr val="0000CC"/>
              </a:solidFill>
            </a:endParaRPr>
          </a:p>
          <a:p>
            <a:r>
              <a:rPr lang="zh-CN" altLang="en-US" sz="2000" dirty="0" smtClean="0">
                <a:solidFill>
                  <a:srgbClr val="00B050"/>
                </a:solidFill>
              </a:rPr>
              <a:t>（</a:t>
            </a:r>
            <a:r>
              <a:rPr lang="en-US" altLang="zh-CN" sz="2000" dirty="0" smtClean="0">
                <a:solidFill>
                  <a:srgbClr val="00B050"/>
                </a:solidFill>
              </a:rPr>
              <a:t>1</a:t>
            </a:r>
            <a:r>
              <a:rPr lang="zh-CN" altLang="en-US" sz="2000" dirty="0" smtClean="0">
                <a:solidFill>
                  <a:srgbClr val="00B050"/>
                </a:solidFill>
              </a:rPr>
              <a:t>）监听冲突</a:t>
            </a:r>
            <a:r>
              <a:rPr lang="en-US" altLang="zh-CN" sz="2000" dirty="0" smtClean="0">
                <a:solidFill>
                  <a:srgbClr val="00B050"/>
                </a:solidFill>
              </a:rPr>
              <a:t>—</a:t>
            </a:r>
            <a:r>
              <a:rPr lang="zh-CN" altLang="en-US" sz="2000" dirty="0" smtClean="0">
                <a:solidFill>
                  <a:srgbClr val="00B050"/>
                </a:solidFill>
              </a:rPr>
              <a:t>“冤枉好人”</a:t>
            </a:r>
            <a:endParaRPr lang="en-US" altLang="zh-CN" sz="2000" dirty="0" smtClean="0">
              <a:solidFill>
                <a:srgbClr val="00B050"/>
              </a:solidFill>
            </a:endParaRPr>
          </a:p>
          <a:p>
            <a:r>
              <a:rPr lang="en-US" altLang="zh-CN" sz="2400" dirty="0" smtClean="0">
                <a:solidFill>
                  <a:srgbClr val="0000CC"/>
                </a:solidFill>
              </a:rPr>
              <a:t>                S-&gt;A-&gt;B-&gt;C-&gt;Sink</a:t>
            </a:r>
          </a:p>
          <a:p>
            <a:r>
              <a:rPr lang="zh-CN" altLang="en-US" dirty="0" smtClean="0"/>
              <a:t>        在</a:t>
            </a:r>
            <a:r>
              <a:rPr lang="en-US" altLang="zh-CN" dirty="0" smtClean="0"/>
              <a:t>A</a:t>
            </a:r>
            <a:r>
              <a:rPr lang="zh-CN" altLang="en-US" dirty="0" smtClean="0"/>
              <a:t>监听</a:t>
            </a:r>
            <a:r>
              <a:rPr lang="en-US" altLang="zh-CN" dirty="0" smtClean="0"/>
              <a:t>B</a:t>
            </a:r>
            <a:r>
              <a:rPr lang="zh-CN" altLang="en-US" dirty="0" smtClean="0"/>
              <a:t>向</a:t>
            </a:r>
            <a:r>
              <a:rPr lang="en-US" altLang="zh-CN" dirty="0" smtClean="0"/>
              <a:t>C</a:t>
            </a:r>
            <a:r>
              <a:rPr lang="zh-CN" altLang="en-US" dirty="0" smtClean="0"/>
              <a:t>传送数据包的过程中，</a:t>
            </a:r>
            <a:r>
              <a:rPr lang="en-US" altLang="zh-CN" dirty="0" smtClean="0"/>
              <a:t>S</a:t>
            </a:r>
            <a:r>
              <a:rPr lang="zh-CN" altLang="en-US" dirty="0" smtClean="0"/>
              <a:t>在向</a:t>
            </a:r>
            <a:r>
              <a:rPr lang="en-US" altLang="zh-CN" dirty="0" smtClean="0"/>
              <a:t>A</a:t>
            </a:r>
            <a:r>
              <a:rPr lang="zh-CN" altLang="en-US" dirty="0" smtClean="0"/>
              <a:t>传送数据包，</a:t>
            </a:r>
            <a:r>
              <a:rPr lang="en-US" altLang="zh-CN" dirty="0" smtClean="0"/>
              <a:t>A</a:t>
            </a:r>
            <a:r>
              <a:rPr lang="zh-CN" altLang="en-US" dirty="0" smtClean="0"/>
              <a:t>无法监听，导致</a:t>
            </a:r>
            <a:r>
              <a:rPr lang="en-US" altLang="zh-CN" dirty="0" smtClean="0"/>
              <a:t>A</a:t>
            </a:r>
            <a:r>
              <a:rPr lang="zh-CN" altLang="en-US" dirty="0" smtClean="0"/>
              <a:t>认为</a:t>
            </a:r>
            <a:r>
              <a:rPr lang="en-US" altLang="zh-CN" dirty="0" smtClean="0"/>
              <a:t>B</a:t>
            </a:r>
            <a:r>
              <a:rPr lang="zh-CN" altLang="en-US" dirty="0" smtClean="0"/>
              <a:t>是恶意节点。</a:t>
            </a:r>
            <a:endParaRPr lang="en-US" altLang="zh-CN" dirty="0" smtClean="0"/>
          </a:p>
          <a:p>
            <a:r>
              <a:rPr lang="zh-CN" altLang="en-US" sz="2000" dirty="0" smtClean="0">
                <a:solidFill>
                  <a:srgbClr val="00B050"/>
                </a:solidFill>
              </a:rPr>
              <a:t>（</a:t>
            </a:r>
            <a:r>
              <a:rPr lang="en-US" altLang="zh-CN" sz="2000" dirty="0" smtClean="0">
                <a:solidFill>
                  <a:srgbClr val="00B050"/>
                </a:solidFill>
              </a:rPr>
              <a:t>2</a:t>
            </a:r>
            <a:r>
              <a:rPr lang="zh-CN" altLang="en-US" sz="2000" dirty="0" smtClean="0">
                <a:solidFill>
                  <a:srgbClr val="00B050"/>
                </a:solidFill>
              </a:rPr>
              <a:t>）接收机冲突</a:t>
            </a:r>
            <a:endParaRPr lang="en-US" altLang="zh-CN" sz="2000" dirty="0" smtClean="0">
              <a:solidFill>
                <a:srgbClr val="00B050"/>
              </a:solidFill>
            </a:endParaRPr>
          </a:p>
          <a:p>
            <a:r>
              <a:rPr lang="en-US" altLang="zh-CN" dirty="0" smtClean="0"/>
              <a:t>        A</a:t>
            </a:r>
            <a:r>
              <a:rPr lang="zh-CN" altLang="en-US" dirty="0" smtClean="0"/>
              <a:t>只能监听</a:t>
            </a:r>
            <a:r>
              <a:rPr lang="en-US" altLang="zh-CN" dirty="0" smtClean="0"/>
              <a:t>B</a:t>
            </a:r>
            <a:r>
              <a:rPr lang="zh-CN" altLang="en-US" dirty="0" smtClean="0"/>
              <a:t>是否转发数据包，无法确定</a:t>
            </a:r>
            <a:r>
              <a:rPr lang="en-US" altLang="zh-CN" dirty="0" smtClean="0"/>
              <a:t>C</a:t>
            </a:r>
            <a:r>
              <a:rPr lang="zh-CN" altLang="en-US" dirty="0" smtClean="0"/>
              <a:t>是否收到</a:t>
            </a:r>
            <a:r>
              <a:rPr lang="en-US" altLang="zh-CN" dirty="0" smtClean="0"/>
              <a:t>B</a:t>
            </a:r>
            <a:r>
              <a:rPr lang="zh-CN" altLang="en-US" dirty="0" smtClean="0"/>
              <a:t>转发的数据包。若</a:t>
            </a:r>
            <a:r>
              <a:rPr lang="en-US" altLang="zh-CN" dirty="0" smtClean="0"/>
              <a:t>A</a:t>
            </a:r>
            <a:r>
              <a:rPr lang="zh-CN" altLang="en-US" dirty="0" smtClean="0"/>
              <a:t>没有监听到</a:t>
            </a:r>
            <a:r>
              <a:rPr lang="en-US" altLang="zh-CN" dirty="0" smtClean="0"/>
              <a:t>B</a:t>
            </a:r>
            <a:r>
              <a:rPr lang="zh-CN" altLang="en-US" dirty="0" smtClean="0"/>
              <a:t>转发数据包，则</a:t>
            </a:r>
            <a:r>
              <a:rPr lang="en-US" altLang="zh-CN" dirty="0" smtClean="0"/>
              <a:t>A</a:t>
            </a:r>
            <a:r>
              <a:rPr lang="zh-CN" altLang="en-US" dirty="0" smtClean="0"/>
              <a:t>判定</a:t>
            </a:r>
            <a:r>
              <a:rPr lang="en-US" altLang="zh-CN" dirty="0" smtClean="0"/>
              <a:t>B</a:t>
            </a:r>
            <a:r>
              <a:rPr lang="zh-CN" altLang="en-US" dirty="0" smtClean="0"/>
              <a:t>是恶意节点；</a:t>
            </a:r>
            <a:r>
              <a:rPr lang="en-US" altLang="zh-CN" dirty="0" smtClean="0"/>
              <a:t>B</a:t>
            </a:r>
            <a:r>
              <a:rPr lang="zh-CN" altLang="en-US" dirty="0" smtClean="0"/>
              <a:t>未收到</a:t>
            </a:r>
            <a:r>
              <a:rPr lang="en-US" altLang="zh-CN" dirty="0" smtClean="0"/>
              <a:t>C</a:t>
            </a:r>
            <a:r>
              <a:rPr lang="zh-CN" altLang="en-US" dirty="0" smtClean="0"/>
              <a:t>返回的</a:t>
            </a:r>
            <a:r>
              <a:rPr lang="en-US" altLang="zh-CN" dirty="0" smtClean="0"/>
              <a:t>ACK</a:t>
            </a:r>
            <a:r>
              <a:rPr lang="zh-CN" altLang="en-US" dirty="0" smtClean="0"/>
              <a:t>而不按协议要求进行重发，则</a:t>
            </a:r>
            <a:r>
              <a:rPr lang="en-US" altLang="zh-CN" dirty="0" smtClean="0"/>
              <a:t>B</a:t>
            </a:r>
            <a:r>
              <a:rPr lang="zh-CN" altLang="en-US" dirty="0" smtClean="0"/>
              <a:t>是恶意节点，但是节点</a:t>
            </a:r>
            <a:r>
              <a:rPr lang="en-US" altLang="zh-CN" dirty="0" smtClean="0"/>
              <a:t>A</a:t>
            </a:r>
            <a:r>
              <a:rPr lang="zh-CN" altLang="en-US" dirty="0" smtClean="0"/>
              <a:t>并不知情。</a:t>
            </a:r>
            <a:endParaRPr lang="en-US" altLang="zh-CN" dirty="0" smtClean="0"/>
          </a:p>
          <a:p>
            <a:r>
              <a:rPr lang="zh-CN" altLang="en-US" sz="2000" dirty="0" smtClean="0">
                <a:solidFill>
                  <a:srgbClr val="00B050"/>
                </a:solidFill>
              </a:rPr>
              <a:t>（</a:t>
            </a:r>
            <a:r>
              <a:rPr lang="en-US" altLang="zh-CN" sz="2000" dirty="0" smtClean="0">
                <a:solidFill>
                  <a:srgbClr val="00B050"/>
                </a:solidFill>
              </a:rPr>
              <a:t>3</a:t>
            </a:r>
            <a:r>
              <a:rPr lang="zh-CN" altLang="en-US" sz="2000" dirty="0" smtClean="0">
                <a:solidFill>
                  <a:srgbClr val="00B050"/>
                </a:solidFill>
              </a:rPr>
              <a:t>）调节发射功率躲避监听</a:t>
            </a:r>
            <a:endParaRPr lang="en-US" altLang="zh-CN" sz="2000" dirty="0" smtClean="0">
              <a:solidFill>
                <a:srgbClr val="00B050"/>
              </a:solidFill>
            </a:endParaRPr>
          </a:p>
          <a:p>
            <a:r>
              <a:rPr lang="zh-CN" altLang="en-US" dirty="0" smtClean="0"/>
              <a:t>        如果</a:t>
            </a:r>
            <a:r>
              <a:rPr lang="en-US" altLang="zh-CN" dirty="0" smtClean="0"/>
              <a:t>B</a:t>
            </a:r>
            <a:r>
              <a:rPr lang="zh-CN" altLang="en-US" dirty="0" smtClean="0"/>
              <a:t>调节它的发射功率，使得</a:t>
            </a:r>
            <a:r>
              <a:rPr lang="en-US" altLang="zh-CN" dirty="0" smtClean="0"/>
              <a:t>A</a:t>
            </a:r>
            <a:r>
              <a:rPr lang="zh-CN" altLang="en-US" dirty="0" smtClean="0"/>
              <a:t>能监听，但</a:t>
            </a:r>
            <a:r>
              <a:rPr lang="en-US" altLang="zh-CN" dirty="0" smtClean="0"/>
              <a:t>C</a:t>
            </a:r>
            <a:r>
              <a:rPr lang="zh-CN" altLang="en-US" dirty="0" smtClean="0"/>
              <a:t>不能接收。这样数据包丢了，但是</a:t>
            </a:r>
            <a:r>
              <a:rPr lang="en-US" altLang="zh-CN" dirty="0" smtClean="0"/>
              <a:t>A</a:t>
            </a:r>
            <a:r>
              <a:rPr lang="zh-CN" altLang="en-US" dirty="0" smtClean="0"/>
              <a:t>依然认为</a:t>
            </a:r>
            <a:r>
              <a:rPr lang="en-US" altLang="zh-CN" dirty="0" smtClean="0"/>
              <a:t>B</a:t>
            </a:r>
            <a:r>
              <a:rPr lang="zh-CN" altLang="en-US" dirty="0" smtClean="0"/>
              <a:t>是正常节点。</a:t>
            </a:r>
            <a:endParaRPr lang="en-US" altLang="zh-CN" dirty="0" smtClean="0"/>
          </a:p>
          <a:p>
            <a:r>
              <a:rPr lang="zh-CN" altLang="en-US" dirty="0" smtClean="0">
                <a:solidFill>
                  <a:srgbClr val="00B050"/>
                </a:solidFill>
              </a:rPr>
              <a:t>（</a:t>
            </a:r>
            <a:r>
              <a:rPr lang="en-US" altLang="zh-CN" dirty="0" smtClean="0">
                <a:solidFill>
                  <a:srgbClr val="00B050"/>
                </a:solidFill>
              </a:rPr>
              <a:t>4</a:t>
            </a:r>
            <a:r>
              <a:rPr lang="zh-CN" altLang="en-US" dirty="0" smtClean="0">
                <a:solidFill>
                  <a:srgbClr val="00B050"/>
                </a:solidFill>
              </a:rPr>
              <a:t>）“坏嘴巴”（</a:t>
            </a:r>
            <a:r>
              <a:rPr lang="en-US" altLang="zh-CN" dirty="0" smtClean="0">
                <a:solidFill>
                  <a:srgbClr val="00B050"/>
                </a:solidFill>
              </a:rPr>
              <a:t>Bad mouth</a:t>
            </a:r>
            <a:r>
              <a:rPr lang="zh-CN" altLang="en-US" dirty="0" smtClean="0">
                <a:solidFill>
                  <a:srgbClr val="00B050"/>
                </a:solidFill>
              </a:rPr>
              <a:t>）</a:t>
            </a:r>
            <a:endParaRPr lang="en-US" altLang="zh-CN" dirty="0" smtClean="0">
              <a:solidFill>
                <a:srgbClr val="00B050"/>
              </a:solidFill>
            </a:endParaRPr>
          </a:p>
          <a:p>
            <a:r>
              <a:rPr lang="en-US" altLang="zh-CN" dirty="0" smtClean="0"/>
              <a:t>        </a:t>
            </a:r>
            <a:r>
              <a:rPr lang="zh-CN" altLang="en-US" dirty="0" smtClean="0"/>
              <a:t>恶意节点有意报告其他节点是恶意节点</a:t>
            </a:r>
            <a:endParaRPr lang="en-US" altLang="zh-CN" dirty="0" smtClean="0"/>
          </a:p>
          <a:p>
            <a:r>
              <a:rPr lang="zh-CN" altLang="en-US" dirty="0" smtClean="0">
                <a:solidFill>
                  <a:srgbClr val="00B050"/>
                </a:solidFill>
              </a:rPr>
              <a:t>（</a:t>
            </a:r>
            <a:r>
              <a:rPr lang="en-US" altLang="zh-CN" dirty="0" smtClean="0">
                <a:solidFill>
                  <a:srgbClr val="00B050"/>
                </a:solidFill>
              </a:rPr>
              <a:t>5</a:t>
            </a:r>
            <a:r>
              <a:rPr lang="zh-CN" altLang="en-US" dirty="0" smtClean="0">
                <a:solidFill>
                  <a:srgbClr val="00B050"/>
                </a:solidFill>
              </a:rPr>
              <a:t>）共谋勾结</a:t>
            </a:r>
            <a:endParaRPr lang="en-US" altLang="zh-CN" dirty="0" smtClean="0">
              <a:solidFill>
                <a:srgbClr val="00B050"/>
              </a:solidFill>
            </a:endParaRPr>
          </a:p>
          <a:p>
            <a:r>
              <a:rPr lang="en-US" altLang="zh-CN" dirty="0" smtClean="0"/>
              <a:t>        A</a:t>
            </a:r>
            <a:r>
              <a:rPr lang="zh-CN" altLang="en-US" dirty="0" smtClean="0"/>
              <a:t>、</a:t>
            </a:r>
            <a:r>
              <a:rPr lang="en-US" altLang="zh-CN" dirty="0" smtClean="0"/>
              <a:t>B</a:t>
            </a:r>
            <a:r>
              <a:rPr lang="zh-CN" altLang="en-US" dirty="0" smtClean="0"/>
              <a:t>均为恶意节点，</a:t>
            </a:r>
            <a:r>
              <a:rPr lang="en-US" altLang="zh-CN" dirty="0" smtClean="0"/>
              <a:t>A</a:t>
            </a:r>
            <a:r>
              <a:rPr lang="zh-CN" altLang="en-US" dirty="0" smtClean="0"/>
              <a:t>转发由</a:t>
            </a:r>
            <a:r>
              <a:rPr lang="en-US" altLang="zh-CN" dirty="0" smtClean="0"/>
              <a:t>S</a:t>
            </a:r>
            <a:r>
              <a:rPr lang="zh-CN" altLang="en-US" dirty="0" smtClean="0"/>
              <a:t>发来的所有数据包，但是</a:t>
            </a:r>
            <a:r>
              <a:rPr lang="en-US" altLang="zh-CN" dirty="0" smtClean="0"/>
              <a:t>B</a:t>
            </a:r>
            <a:r>
              <a:rPr lang="zh-CN" altLang="en-US" dirty="0" smtClean="0"/>
              <a:t>将</a:t>
            </a:r>
            <a:r>
              <a:rPr lang="en-US" altLang="zh-CN" dirty="0" smtClean="0"/>
              <a:t>A</a:t>
            </a:r>
            <a:r>
              <a:rPr lang="zh-CN" altLang="en-US" dirty="0" smtClean="0"/>
              <a:t>转发过来的数据包全部丢弃。因为 </a:t>
            </a:r>
            <a:r>
              <a:rPr lang="en-US" altLang="zh-CN" dirty="0" smtClean="0"/>
              <a:t>S</a:t>
            </a:r>
            <a:r>
              <a:rPr lang="zh-CN" altLang="en-US" dirty="0" smtClean="0"/>
              <a:t>无法监听到</a:t>
            </a:r>
            <a:r>
              <a:rPr lang="en-US" altLang="zh-CN" dirty="0" smtClean="0"/>
              <a:t>B</a:t>
            </a:r>
            <a:r>
              <a:rPr lang="zh-CN" altLang="en-US" dirty="0" smtClean="0"/>
              <a:t>的行为，</a:t>
            </a:r>
            <a:r>
              <a:rPr lang="en-US" altLang="zh-CN" dirty="0" smtClean="0"/>
              <a:t>S</a:t>
            </a:r>
            <a:r>
              <a:rPr lang="zh-CN" altLang="en-US" dirty="0" smtClean="0"/>
              <a:t>不会认为</a:t>
            </a:r>
            <a:r>
              <a:rPr lang="en-US" altLang="zh-CN" dirty="0" smtClean="0"/>
              <a:t>A</a:t>
            </a:r>
            <a:r>
              <a:rPr lang="zh-CN" altLang="en-US" dirty="0" smtClean="0"/>
              <a:t>、</a:t>
            </a:r>
            <a:r>
              <a:rPr lang="en-US" altLang="zh-CN" dirty="0" smtClean="0"/>
              <a:t>B</a:t>
            </a:r>
            <a:r>
              <a:rPr lang="zh-CN" altLang="en-US" dirty="0" smtClean="0"/>
              <a:t>为恶意节点。</a:t>
            </a:r>
            <a:endParaRPr lang="en-US" altLang="zh-CN" dirty="0" smtClean="0"/>
          </a:p>
          <a:p>
            <a:r>
              <a:rPr lang="zh-CN" altLang="en-US" dirty="0" smtClean="0">
                <a:solidFill>
                  <a:srgbClr val="00B050"/>
                </a:solidFill>
              </a:rPr>
              <a:t>（</a:t>
            </a:r>
            <a:r>
              <a:rPr lang="en-US" altLang="zh-CN" dirty="0" smtClean="0">
                <a:solidFill>
                  <a:srgbClr val="00B050"/>
                </a:solidFill>
              </a:rPr>
              <a:t>6</a:t>
            </a:r>
            <a:r>
              <a:rPr lang="zh-CN" altLang="en-US" dirty="0" smtClean="0">
                <a:solidFill>
                  <a:srgbClr val="00B050"/>
                </a:solidFill>
              </a:rPr>
              <a:t>）部分丢弃</a:t>
            </a:r>
            <a:endParaRPr lang="en-US" altLang="zh-CN" dirty="0" smtClean="0">
              <a:solidFill>
                <a:srgbClr val="00B050"/>
              </a:solidFill>
            </a:endParaRPr>
          </a:p>
          <a:p>
            <a:r>
              <a:rPr lang="en-US" altLang="zh-CN" dirty="0" smtClean="0"/>
              <a:t>        B</a:t>
            </a:r>
            <a:r>
              <a:rPr lang="zh-CN" altLang="en-US" dirty="0" smtClean="0"/>
              <a:t>只丢弃部分数据包，失败计数器将不会超过</a:t>
            </a:r>
            <a:r>
              <a:rPr lang="en-US" altLang="zh-CN" dirty="0" smtClean="0"/>
              <a:t>A</a:t>
            </a:r>
            <a:r>
              <a:rPr lang="zh-CN" altLang="en-US" dirty="0" smtClean="0"/>
              <a:t>的看门狗的检测门限。</a:t>
            </a:r>
            <a:endParaRPr lang="en-US" altLang="zh-CN" dirty="0" smtClean="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35</a:t>
            </a:fld>
            <a:r>
              <a:rPr lang="en-US" altLang="zh-CN" dirty="0" smtClean="0"/>
              <a:t>/56</a:t>
            </a:r>
            <a:endParaRPr lang="en-US" altLang="zh-CN" dirty="0"/>
          </a:p>
        </p:txBody>
      </p:sp>
      <p:sp>
        <p:nvSpPr>
          <p:cNvPr id="4" name="TextBox 3"/>
          <p:cNvSpPr txBox="1"/>
          <p:nvPr/>
        </p:nvSpPr>
        <p:spPr>
          <a:xfrm>
            <a:off x="467544" y="332656"/>
            <a:ext cx="7992888" cy="6032421"/>
          </a:xfrm>
          <a:prstGeom prst="rect">
            <a:avLst/>
          </a:prstGeom>
          <a:noFill/>
        </p:spPr>
        <p:txBody>
          <a:bodyPr wrap="square" rtlCol="0">
            <a:spAutoFit/>
          </a:bodyPr>
          <a:lstStyle/>
          <a:p>
            <a:r>
              <a:rPr lang="en-US" altLang="zh-CN" sz="2400" dirty="0" smtClean="0">
                <a:solidFill>
                  <a:srgbClr val="0000CC"/>
                </a:solidFill>
              </a:rPr>
              <a:t>3</a:t>
            </a:r>
            <a:r>
              <a:rPr lang="zh-CN" altLang="en-US" sz="2400" dirty="0" smtClean="0">
                <a:solidFill>
                  <a:srgbClr val="0000CC"/>
                </a:solidFill>
              </a:rPr>
              <a:t>、内部攻击分析</a:t>
            </a:r>
            <a:endParaRPr lang="en-US" altLang="zh-CN" sz="2400" dirty="0" smtClean="0">
              <a:solidFill>
                <a:srgbClr val="0000CC"/>
              </a:solidFill>
            </a:endParaRPr>
          </a:p>
          <a:p>
            <a:r>
              <a:rPr lang="zh-CN" altLang="en-US" sz="2000" dirty="0" smtClean="0">
                <a:solidFill>
                  <a:srgbClr val="00B050"/>
                </a:solidFill>
              </a:rPr>
              <a:t>（</a:t>
            </a:r>
            <a:r>
              <a:rPr lang="en-US" altLang="zh-CN" sz="2000" dirty="0" smtClean="0">
                <a:solidFill>
                  <a:srgbClr val="00B050"/>
                </a:solidFill>
              </a:rPr>
              <a:t>1</a:t>
            </a:r>
            <a:r>
              <a:rPr lang="zh-CN" altLang="en-US" sz="2000" dirty="0" smtClean="0">
                <a:solidFill>
                  <a:srgbClr val="00B050"/>
                </a:solidFill>
              </a:rPr>
              <a:t>）单个恶意节点</a:t>
            </a:r>
            <a:r>
              <a:rPr lang="en-US" altLang="zh-CN" sz="2000" dirty="0" smtClean="0">
                <a:solidFill>
                  <a:srgbClr val="00B050"/>
                </a:solidFill>
              </a:rPr>
              <a:t>M</a:t>
            </a:r>
            <a:r>
              <a:rPr lang="zh-CN" altLang="en-US" sz="2000" dirty="0" smtClean="0">
                <a:solidFill>
                  <a:srgbClr val="00B050"/>
                </a:solidFill>
              </a:rPr>
              <a:t>的攻击</a:t>
            </a:r>
            <a:endParaRPr lang="en-US" altLang="zh-CN" sz="2000" dirty="0" smtClean="0">
              <a:solidFill>
                <a:srgbClr val="00B050"/>
              </a:solidFill>
            </a:endParaRPr>
          </a:p>
          <a:p>
            <a:r>
              <a:rPr lang="en-US" altLang="zh-CN" dirty="0" smtClean="0"/>
              <a:t>        S-&gt;M-&gt;N</a:t>
            </a:r>
            <a:r>
              <a:rPr lang="zh-CN" altLang="en-US" dirty="0" smtClean="0"/>
              <a:t>，</a:t>
            </a:r>
            <a:r>
              <a:rPr lang="en-US" altLang="zh-CN" dirty="0" smtClean="0"/>
              <a:t>M</a:t>
            </a:r>
            <a:r>
              <a:rPr lang="zh-CN" altLang="en-US" dirty="0" smtClean="0"/>
              <a:t>的攻击有四种行为：</a:t>
            </a:r>
            <a:endParaRPr lang="en-US" altLang="zh-CN" dirty="0" smtClean="0"/>
          </a:p>
          <a:p>
            <a:pPr>
              <a:buFont typeface="Wingdings" pitchFamily="2" charset="2"/>
              <a:buChar char="u"/>
            </a:pPr>
            <a:r>
              <a:rPr lang="en-US" altLang="zh-CN" dirty="0" smtClean="0">
                <a:solidFill>
                  <a:srgbClr val="C00000"/>
                </a:solidFill>
              </a:rPr>
              <a:t>M</a:t>
            </a:r>
            <a:r>
              <a:rPr lang="zh-CN" altLang="en-US" dirty="0" smtClean="0">
                <a:solidFill>
                  <a:srgbClr val="C00000"/>
                </a:solidFill>
              </a:rPr>
              <a:t>不接收数据包；</a:t>
            </a:r>
            <a:endParaRPr lang="en-US" altLang="zh-CN" dirty="0" smtClean="0">
              <a:solidFill>
                <a:srgbClr val="C00000"/>
              </a:solidFill>
            </a:endParaRPr>
          </a:p>
          <a:p>
            <a:pPr>
              <a:buFont typeface="Wingdings" pitchFamily="2" charset="2"/>
              <a:buChar char="u"/>
            </a:pPr>
            <a:r>
              <a:rPr lang="en-US" altLang="zh-CN" dirty="0" smtClean="0">
                <a:solidFill>
                  <a:srgbClr val="C00000"/>
                </a:solidFill>
              </a:rPr>
              <a:t>M</a:t>
            </a:r>
            <a:r>
              <a:rPr lang="zh-CN" altLang="en-US" dirty="0" smtClean="0">
                <a:solidFill>
                  <a:srgbClr val="C00000"/>
                </a:solidFill>
              </a:rPr>
              <a:t>接收数据包，但不返回</a:t>
            </a:r>
            <a:r>
              <a:rPr lang="en-US" altLang="zh-CN" dirty="0" smtClean="0">
                <a:solidFill>
                  <a:srgbClr val="C00000"/>
                </a:solidFill>
              </a:rPr>
              <a:t>ACK</a:t>
            </a:r>
            <a:r>
              <a:rPr lang="zh-CN" altLang="en-US" dirty="0" smtClean="0">
                <a:solidFill>
                  <a:srgbClr val="C00000"/>
                </a:solidFill>
              </a:rPr>
              <a:t>给</a:t>
            </a:r>
            <a:r>
              <a:rPr lang="en-US" altLang="zh-CN" dirty="0" smtClean="0">
                <a:solidFill>
                  <a:srgbClr val="C00000"/>
                </a:solidFill>
              </a:rPr>
              <a:t>S</a:t>
            </a:r>
            <a:r>
              <a:rPr lang="zh-CN" altLang="en-US" dirty="0" smtClean="0">
                <a:solidFill>
                  <a:srgbClr val="C00000"/>
                </a:solidFill>
              </a:rPr>
              <a:t>；</a:t>
            </a:r>
            <a:endParaRPr lang="en-US" altLang="zh-CN" dirty="0" smtClean="0">
              <a:solidFill>
                <a:srgbClr val="C00000"/>
              </a:solidFill>
            </a:endParaRPr>
          </a:p>
          <a:p>
            <a:pPr>
              <a:buFont typeface="Wingdings" pitchFamily="2" charset="2"/>
              <a:buChar char="u"/>
            </a:pPr>
            <a:r>
              <a:rPr lang="en-US" altLang="zh-CN" dirty="0" smtClean="0">
                <a:solidFill>
                  <a:srgbClr val="C00000"/>
                </a:solidFill>
              </a:rPr>
              <a:t>M</a:t>
            </a:r>
            <a:r>
              <a:rPr lang="zh-CN" altLang="en-US" dirty="0" smtClean="0">
                <a:solidFill>
                  <a:srgbClr val="C00000"/>
                </a:solidFill>
              </a:rPr>
              <a:t>接收数据包，且返回</a:t>
            </a:r>
            <a:r>
              <a:rPr lang="en-US" altLang="zh-CN" dirty="0" smtClean="0">
                <a:solidFill>
                  <a:srgbClr val="C00000"/>
                </a:solidFill>
              </a:rPr>
              <a:t>ACK</a:t>
            </a:r>
            <a:r>
              <a:rPr lang="zh-CN" altLang="en-US" dirty="0" smtClean="0">
                <a:solidFill>
                  <a:srgbClr val="C00000"/>
                </a:solidFill>
              </a:rPr>
              <a:t>给</a:t>
            </a:r>
            <a:r>
              <a:rPr lang="en-US" altLang="zh-CN" dirty="0" smtClean="0">
                <a:solidFill>
                  <a:srgbClr val="C00000"/>
                </a:solidFill>
              </a:rPr>
              <a:t>S</a:t>
            </a:r>
            <a:r>
              <a:rPr lang="zh-CN" altLang="en-US" dirty="0" smtClean="0">
                <a:solidFill>
                  <a:srgbClr val="C00000"/>
                </a:solidFill>
              </a:rPr>
              <a:t>，但丢弃该数据包，不转发；</a:t>
            </a:r>
            <a:endParaRPr lang="en-US" altLang="zh-CN" dirty="0" smtClean="0">
              <a:solidFill>
                <a:srgbClr val="C00000"/>
              </a:solidFill>
            </a:endParaRPr>
          </a:p>
          <a:p>
            <a:pPr>
              <a:buFont typeface="Wingdings" pitchFamily="2" charset="2"/>
              <a:buChar char="u"/>
            </a:pPr>
            <a:r>
              <a:rPr lang="en-US" altLang="zh-CN" dirty="0" smtClean="0">
                <a:solidFill>
                  <a:srgbClr val="C00000"/>
                </a:solidFill>
              </a:rPr>
              <a:t>M</a:t>
            </a:r>
            <a:r>
              <a:rPr lang="zh-CN" altLang="en-US" dirty="0" smtClean="0">
                <a:solidFill>
                  <a:srgbClr val="C00000"/>
                </a:solidFill>
              </a:rPr>
              <a:t>接收数据包，且返回</a:t>
            </a:r>
            <a:r>
              <a:rPr lang="en-US" altLang="zh-CN" dirty="0" smtClean="0">
                <a:solidFill>
                  <a:srgbClr val="C00000"/>
                </a:solidFill>
              </a:rPr>
              <a:t>ACK</a:t>
            </a:r>
            <a:r>
              <a:rPr lang="zh-CN" altLang="en-US" dirty="0" smtClean="0">
                <a:solidFill>
                  <a:srgbClr val="C00000"/>
                </a:solidFill>
              </a:rPr>
              <a:t>给</a:t>
            </a:r>
            <a:r>
              <a:rPr lang="en-US" altLang="zh-CN" dirty="0" smtClean="0">
                <a:solidFill>
                  <a:srgbClr val="C00000"/>
                </a:solidFill>
              </a:rPr>
              <a:t>S</a:t>
            </a:r>
            <a:r>
              <a:rPr lang="zh-CN" altLang="en-US" dirty="0" smtClean="0">
                <a:solidFill>
                  <a:srgbClr val="C00000"/>
                </a:solidFill>
              </a:rPr>
              <a:t>，转发给</a:t>
            </a:r>
            <a:r>
              <a:rPr lang="en-US" altLang="zh-CN" dirty="0" smtClean="0">
                <a:solidFill>
                  <a:srgbClr val="C00000"/>
                </a:solidFill>
              </a:rPr>
              <a:t>N</a:t>
            </a:r>
            <a:r>
              <a:rPr lang="zh-CN" altLang="en-US" dirty="0" smtClean="0">
                <a:solidFill>
                  <a:srgbClr val="C00000"/>
                </a:solidFill>
              </a:rPr>
              <a:t>，但</a:t>
            </a:r>
            <a:r>
              <a:rPr lang="en-US" altLang="zh-CN" dirty="0" smtClean="0">
                <a:solidFill>
                  <a:srgbClr val="C00000"/>
                </a:solidFill>
              </a:rPr>
              <a:t>N</a:t>
            </a:r>
            <a:r>
              <a:rPr lang="zh-CN" altLang="en-US" dirty="0" smtClean="0">
                <a:solidFill>
                  <a:srgbClr val="C00000"/>
                </a:solidFill>
              </a:rPr>
              <a:t>不接收。</a:t>
            </a:r>
            <a:endParaRPr lang="en-US" altLang="zh-CN" dirty="0" smtClean="0">
              <a:solidFill>
                <a:srgbClr val="C00000"/>
              </a:solidFill>
            </a:endParaRPr>
          </a:p>
          <a:p>
            <a:r>
              <a:rPr lang="en-US" altLang="zh-CN" dirty="0" smtClean="0"/>
              <a:t>        </a:t>
            </a:r>
            <a:r>
              <a:rPr lang="zh-CN" altLang="en-US" dirty="0" smtClean="0"/>
              <a:t>前三种行为可以被</a:t>
            </a:r>
            <a:r>
              <a:rPr lang="en-US" altLang="zh-CN" dirty="0" smtClean="0"/>
              <a:t>S</a:t>
            </a:r>
            <a:r>
              <a:rPr lang="zh-CN" altLang="en-US" dirty="0" smtClean="0"/>
              <a:t>的看门狗检测到，尽管</a:t>
            </a:r>
            <a:r>
              <a:rPr lang="en-US" altLang="zh-CN" dirty="0" smtClean="0"/>
              <a:t>M</a:t>
            </a:r>
            <a:r>
              <a:rPr lang="zh-CN" altLang="en-US" dirty="0" smtClean="0"/>
              <a:t>在诚信度大于门限值时，仍可有意丢弃数据包。</a:t>
            </a:r>
            <a:endParaRPr lang="en-US" altLang="zh-CN" dirty="0" smtClean="0"/>
          </a:p>
          <a:p>
            <a:r>
              <a:rPr lang="en-US" altLang="zh-CN" dirty="0" smtClean="0"/>
              <a:t>        </a:t>
            </a:r>
            <a:r>
              <a:rPr lang="zh-CN" altLang="en-US" dirty="0" smtClean="0"/>
              <a:t>第</a:t>
            </a:r>
            <a:r>
              <a:rPr lang="en-US" altLang="zh-CN" dirty="0" smtClean="0"/>
              <a:t>4</a:t>
            </a:r>
            <a:r>
              <a:rPr lang="zh-CN" altLang="en-US" dirty="0" smtClean="0"/>
              <a:t>种行为，</a:t>
            </a:r>
            <a:r>
              <a:rPr lang="en-US" altLang="zh-CN" dirty="0" smtClean="0"/>
              <a:t>S</a:t>
            </a:r>
            <a:r>
              <a:rPr lang="zh-CN" altLang="en-US" dirty="0" smtClean="0"/>
              <a:t>的看门狗不仅无法检测到，还会给</a:t>
            </a:r>
            <a:r>
              <a:rPr lang="en-US" altLang="zh-CN" dirty="0" smtClean="0"/>
              <a:t>M</a:t>
            </a:r>
            <a:r>
              <a:rPr lang="zh-CN" altLang="en-US" dirty="0" smtClean="0"/>
              <a:t>增加诚信度。如：</a:t>
            </a:r>
            <a:r>
              <a:rPr lang="en-US" altLang="zh-CN" dirty="0" smtClean="0"/>
              <a:t>M</a:t>
            </a:r>
            <a:r>
              <a:rPr lang="zh-CN" altLang="en-US" dirty="0" smtClean="0"/>
              <a:t>可让</a:t>
            </a:r>
            <a:r>
              <a:rPr lang="en-US" altLang="zh-CN" dirty="0" smtClean="0"/>
              <a:t>S</a:t>
            </a:r>
            <a:r>
              <a:rPr lang="zh-CN" altLang="en-US" dirty="0" smtClean="0"/>
              <a:t>检测到它已转发，但</a:t>
            </a:r>
            <a:r>
              <a:rPr lang="en-US" altLang="zh-CN" dirty="0" smtClean="0"/>
              <a:t>N</a:t>
            </a:r>
            <a:r>
              <a:rPr lang="zh-CN" altLang="en-US" dirty="0" smtClean="0"/>
              <a:t>不能收到；</a:t>
            </a:r>
            <a:r>
              <a:rPr lang="en-US" altLang="zh-CN" dirty="0" smtClean="0"/>
              <a:t>M</a:t>
            </a:r>
            <a:r>
              <a:rPr lang="zh-CN" altLang="en-US" dirty="0" smtClean="0"/>
              <a:t>转发给一个不存在（或已死亡）的节点，但</a:t>
            </a:r>
            <a:r>
              <a:rPr lang="en-US" altLang="zh-CN" dirty="0" smtClean="0"/>
              <a:t>S</a:t>
            </a:r>
            <a:r>
              <a:rPr lang="zh-CN" altLang="en-US" dirty="0" smtClean="0"/>
              <a:t>检测到</a:t>
            </a:r>
            <a:r>
              <a:rPr lang="en-US" altLang="zh-CN" dirty="0" smtClean="0"/>
              <a:t>M</a:t>
            </a:r>
            <a:r>
              <a:rPr lang="zh-CN" altLang="en-US" dirty="0" smtClean="0"/>
              <a:t>已转发，这样</a:t>
            </a:r>
            <a:r>
              <a:rPr lang="en-US" altLang="zh-CN" dirty="0" smtClean="0"/>
              <a:t>M</a:t>
            </a:r>
            <a:r>
              <a:rPr lang="zh-CN" altLang="en-US" dirty="0" smtClean="0"/>
              <a:t>将所有数据包都丢弃了，但诚信度依然很高。</a:t>
            </a:r>
            <a:endParaRPr lang="en-US" altLang="zh-CN" dirty="0" smtClean="0"/>
          </a:p>
          <a:p>
            <a:r>
              <a:rPr lang="zh-CN" altLang="en-US" dirty="0" smtClean="0">
                <a:solidFill>
                  <a:srgbClr val="00B050"/>
                </a:solidFill>
              </a:rPr>
              <a:t>（</a:t>
            </a:r>
            <a:r>
              <a:rPr lang="en-US" altLang="zh-CN" dirty="0" smtClean="0">
                <a:solidFill>
                  <a:srgbClr val="00B050"/>
                </a:solidFill>
              </a:rPr>
              <a:t>2</a:t>
            </a:r>
            <a:r>
              <a:rPr lang="zh-CN" altLang="en-US" dirty="0" smtClean="0">
                <a:solidFill>
                  <a:srgbClr val="00B050"/>
                </a:solidFill>
              </a:rPr>
              <a:t>）多个协同内部攻击节点（</a:t>
            </a:r>
            <a:r>
              <a:rPr lang="en-US" altLang="zh-CN" dirty="0" smtClean="0">
                <a:solidFill>
                  <a:srgbClr val="00B050"/>
                </a:solidFill>
              </a:rPr>
              <a:t>M1</a:t>
            </a:r>
            <a:r>
              <a:rPr lang="zh-CN" altLang="en-US" dirty="0" smtClean="0">
                <a:solidFill>
                  <a:srgbClr val="00B050"/>
                </a:solidFill>
              </a:rPr>
              <a:t>、</a:t>
            </a:r>
            <a:r>
              <a:rPr lang="en-US" altLang="zh-CN" dirty="0" smtClean="0">
                <a:solidFill>
                  <a:srgbClr val="00B050"/>
                </a:solidFill>
              </a:rPr>
              <a:t>M2</a:t>
            </a:r>
            <a:r>
              <a:rPr lang="zh-CN" altLang="en-US" dirty="0" smtClean="0">
                <a:solidFill>
                  <a:srgbClr val="00B050"/>
                </a:solidFill>
              </a:rPr>
              <a:t>、</a:t>
            </a:r>
            <a:r>
              <a:rPr lang="en-US" altLang="zh-CN" dirty="0" smtClean="0">
                <a:solidFill>
                  <a:srgbClr val="00B050"/>
                </a:solidFill>
              </a:rPr>
              <a:t>M3</a:t>
            </a:r>
            <a:r>
              <a:rPr lang="zh-CN" altLang="en-US" dirty="0" smtClean="0">
                <a:solidFill>
                  <a:srgbClr val="00B050"/>
                </a:solidFill>
              </a:rPr>
              <a:t>，</a:t>
            </a:r>
            <a:r>
              <a:rPr lang="en-US" altLang="zh-CN" dirty="0" smtClean="0">
                <a:solidFill>
                  <a:srgbClr val="00B050"/>
                </a:solidFill>
              </a:rPr>
              <a:t>…</a:t>
            </a:r>
            <a:r>
              <a:rPr lang="zh-CN" altLang="en-US" dirty="0" smtClean="0">
                <a:solidFill>
                  <a:srgbClr val="00B050"/>
                </a:solidFill>
              </a:rPr>
              <a:t>）</a:t>
            </a:r>
            <a:endParaRPr lang="en-US" altLang="zh-CN" dirty="0" smtClean="0">
              <a:solidFill>
                <a:srgbClr val="00B050"/>
              </a:solidFill>
            </a:endParaRPr>
          </a:p>
          <a:p>
            <a:r>
              <a:rPr lang="en-US" altLang="zh-CN" dirty="0" smtClean="0"/>
              <a:t>        S-&gt;M1-&gt;M2</a:t>
            </a:r>
          </a:p>
          <a:p>
            <a:r>
              <a:rPr lang="en-US" altLang="zh-CN" dirty="0" smtClean="0"/>
              <a:t>        M1</a:t>
            </a:r>
            <a:r>
              <a:rPr lang="zh-CN" altLang="en-US" dirty="0" smtClean="0"/>
              <a:t>接收</a:t>
            </a:r>
            <a:r>
              <a:rPr lang="en-US" altLang="zh-CN" dirty="0" smtClean="0"/>
              <a:t>S</a:t>
            </a:r>
            <a:r>
              <a:rPr lang="zh-CN" altLang="en-US" dirty="0" smtClean="0"/>
              <a:t>的数据包，返回</a:t>
            </a:r>
            <a:r>
              <a:rPr lang="en-US" altLang="zh-CN" dirty="0" smtClean="0"/>
              <a:t>ACK</a:t>
            </a:r>
            <a:r>
              <a:rPr lang="zh-CN" altLang="en-US" dirty="0" smtClean="0"/>
              <a:t>给</a:t>
            </a:r>
            <a:r>
              <a:rPr lang="en-US" altLang="zh-CN" dirty="0" smtClean="0"/>
              <a:t>S</a:t>
            </a:r>
            <a:r>
              <a:rPr lang="zh-CN" altLang="en-US" dirty="0" smtClean="0"/>
              <a:t>，并转发给</a:t>
            </a:r>
            <a:r>
              <a:rPr lang="en-US" altLang="zh-CN" dirty="0" smtClean="0"/>
              <a:t>M2</a:t>
            </a:r>
            <a:r>
              <a:rPr lang="zh-CN" altLang="en-US" dirty="0" smtClean="0"/>
              <a:t>，这是一个正常的收发，从而增加了</a:t>
            </a:r>
            <a:r>
              <a:rPr lang="en-US" altLang="zh-CN" dirty="0" smtClean="0"/>
              <a:t>M1</a:t>
            </a:r>
            <a:r>
              <a:rPr lang="zh-CN" altLang="en-US" dirty="0" smtClean="0"/>
              <a:t>的诚信度。因为</a:t>
            </a:r>
            <a:r>
              <a:rPr lang="en-US" altLang="zh-CN" dirty="0" smtClean="0"/>
              <a:t>S</a:t>
            </a:r>
            <a:r>
              <a:rPr lang="zh-CN" altLang="en-US" dirty="0" smtClean="0"/>
              <a:t>不能监听</a:t>
            </a:r>
            <a:r>
              <a:rPr lang="en-US" altLang="zh-CN" dirty="0" smtClean="0"/>
              <a:t>M2</a:t>
            </a:r>
            <a:r>
              <a:rPr lang="zh-CN" altLang="en-US" dirty="0" smtClean="0"/>
              <a:t>，</a:t>
            </a:r>
            <a:r>
              <a:rPr lang="en-US" altLang="zh-CN" dirty="0" smtClean="0"/>
              <a:t>M2</a:t>
            </a:r>
            <a:r>
              <a:rPr lang="zh-CN" altLang="en-US" dirty="0" smtClean="0"/>
              <a:t>可以以任何方式丢弃数据包而不被</a:t>
            </a:r>
            <a:r>
              <a:rPr lang="en-US" altLang="zh-CN" dirty="0" smtClean="0"/>
              <a:t>S</a:t>
            </a:r>
            <a:r>
              <a:rPr lang="zh-CN" altLang="en-US" dirty="0" smtClean="0"/>
              <a:t>检测到。</a:t>
            </a:r>
            <a:r>
              <a:rPr lang="en-US" altLang="zh-CN" dirty="0" smtClean="0"/>
              <a:t>  </a:t>
            </a:r>
          </a:p>
          <a:p>
            <a:endParaRPr lang="en-US" altLang="zh-CN" dirty="0" smtClean="0"/>
          </a:p>
          <a:p>
            <a:r>
              <a:rPr lang="zh-CN" altLang="en-US" dirty="0" smtClean="0"/>
              <a:t>解决上面两种内部攻击的方法是：</a:t>
            </a:r>
            <a:r>
              <a:rPr lang="en-US" altLang="zh-CN" dirty="0" smtClean="0"/>
              <a:t>S</a:t>
            </a:r>
            <a:r>
              <a:rPr lang="zh-CN" altLang="en-US" dirty="0" smtClean="0"/>
              <a:t>请求它的好邻居</a:t>
            </a:r>
            <a:r>
              <a:rPr lang="en-US" altLang="zh-CN" dirty="0" smtClean="0"/>
              <a:t>A</a:t>
            </a:r>
            <a:r>
              <a:rPr lang="zh-CN" altLang="en-US" dirty="0" smtClean="0"/>
              <a:t>、</a:t>
            </a:r>
            <a:r>
              <a:rPr lang="en-US" altLang="zh-CN" dirty="0" smtClean="0"/>
              <a:t>B</a:t>
            </a:r>
            <a:r>
              <a:rPr lang="zh-CN" altLang="en-US" dirty="0" smtClean="0"/>
              <a:t>帮忙，请邻居</a:t>
            </a:r>
            <a:r>
              <a:rPr lang="en-US" altLang="zh-CN" dirty="0" smtClean="0"/>
              <a:t>A</a:t>
            </a:r>
            <a:r>
              <a:rPr lang="zh-CN" altLang="en-US" dirty="0" smtClean="0"/>
              <a:t>、</a:t>
            </a:r>
            <a:r>
              <a:rPr lang="en-US" altLang="zh-CN" dirty="0" smtClean="0"/>
              <a:t>B</a:t>
            </a:r>
            <a:r>
              <a:rPr lang="zh-CN" altLang="en-US" dirty="0" smtClean="0"/>
              <a:t>将它们对</a:t>
            </a:r>
            <a:r>
              <a:rPr lang="en-US" altLang="zh-CN" dirty="0" smtClean="0"/>
              <a:t>M</a:t>
            </a:r>
            <a:r>
              <a:rPr lang="zh-CN" altLang="en-US" dirty="0" smtClean="0"/>
              <a:t>节点计算的诚信值传输给</a:t>
            </a:r>
            <a:r>
              <a:rPr lang="en-US" altLang="zh-CN" dirty="0" smtClean="0"/>
              <a:t>S</a:t>
            </a:r>
            <a:r>
              <a:rPr lang="zh-CN" altLang="en-US" dirty="0" smtClean="0"/>
              <a:t>，</a:t>
            </a:r>
            <a:r>
              <a:rPr lang="en-US" altLang="zh-CN" dirty="0" smtClean="0"/>
              <a:t>S</a:t>
            </a:r>
            <a:r>
              <a:rPr lang="zh-CN" altLang="en-US" dirty="0" smtClean="0"/>
              <a:t>采用一个加权算法计算</a:t>
            </a:r>
            <a:r>
              <a:rPr lang="en-US" altLang="zh-CN" dirty="0" smtClean="0"/>
              <a:t>M</a:t>
            </a:r>
            <a:r>
              <a:rPr lang="zh-CN" altLang="en-US" dirty="0" smtClean="0"/>
              <a:t>的综合信誉值，然后再做判断。</a:t>
            </a:r>
            <a:r>
              <a:rPr lang="en-US" altLang="zh-CN" dirty="0" smtClean="0"/>
              <a:t>  </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36</a:t>
            </a:fld>
            <a:r>
              <a:rPr lang="en-US" altLang="zh-CN" dirty="0" smtClean="0"/>
              <a:t>/56</a:t>
            </a:r>
            <a:endParaRPr lang="en-US" altLang="zh-CN" dirty="0"/>
          </a:p>
        </p:txBody>
      </p:sp>
      <p:sp>
        <p:nvSpPr>
          <p:cNvPr id="4" name="TextBox 3"/>
          <p:cNvSpPr txBox="1"/>
          <p:nvPr/>
        </p:nvSpPr>
        <p:spPr>
          <a:xfrm>
            <a:off x="395536" y="404664"/>
            <a:ext cx="8136904" cy="3970318"/>
          </a:xfrm>
          <a:prstGeom prst="rect">
            <a:avLst/>
          </a:prstGeom>
          <a:noFill/>
        </p:spPr>
        <p:txBody>
          <a:bodyPr wrap="square" rtlCol="0">
            <a:spAutoFit/>
          </a:bodyPr>
          <a:lstStyle/>
          <a:p>
            <a:r>
              <a:rPr lang="zh-CN" altLang="en-US" sz="2000" dirty="0" smtClean="0">
                <a:solidFill>
                  <a:srgbClr val="00B050"/>
                </a:solidFill>
              </a:rPr>
              <a:t>（</a:t>
            </a:r>
            <a:r>
              <a:rPr lang="en-US" altLang="zh-CN" sz="2000" dirty="0" smtClean="0">
                <a:solidFill>
                  <a:srgbClr val="00B050"/>
                </a:solidFill>
              </a:rPr>
              <a:t>3</a:t>
            </a:r>
            <a:r>
              <a:rPr lang="zh-CN" altLang="en-US" sz="2000" dirty="0" smtClean="0">
                <a:solidFill>
                  <a:srgbClr val="00B050"/>
                </a:solidFill>
              </a:rPr>
              <a:t>）智能内部攻击诚信机制</a:t>
            </a:r>
            <a:endParaRPr lang="en-US" altLang="zh-CN" sz="2000" dirty="0" smtClean="0">
              <a:solidFill>
                <a:srgbClr val="00B050"/>
              </a:solidFill>
            </a:endParaRPr>
          </a:p>
          <a:p>
            <a:pPr>
              <a:buFont typeface="Wingdings" pitchFamily="2" charset="2"/>
              <a:buChar char="u"/>
            </a:pPr>
            <a:r>
              <a:rPr lang="zh-CN" altLang="en-US" dirty="0" smtClean="0">
                <a:solidFill>
                  <a:srgbClr val="C00000"/>
                </a:solidFill>
              </a:rPr>
              <a:t>“坏嘴”攻击</a:t>
            </a:r>
            <a:endParaRPr lang="en-US" altLang="zh-CN" dirty="0" smtClean="0">
              <a:solidFill>
                <a:srgbClr val="C00000"/>
              </a:solidFill>
            </a:endParaRPr>
          </a:p>
          <a:p>
            <a:r>
              <a:rPr lang="en-US" altLang="zh-CN" dirty="0" smtClean="0"/>
              <a:t>        </a:t>
            </a:r>
            <a:r>
              <a:rPr lang="zh-CN" altLang="en-US" dirty="0" smtClean="0"/>
              <a:t>恶意节点传播有关正常节点的负面信息（诚信值）。</a:t>
            </a:r>
            <a:endParaRPr lang="en-US" altLang="zh-CN" dirty="0" smtClean="0"/>
          </a:p>
          <a:p>
            <a:r>
              <a:rPr lang="en-US" altLang="zh-CN" dirty="0" smtClean="0"/>
              <a:t>        </a:t>
            </a:r>
            <a:r>
              <a:rPr lang="zh-CN" altLang="en-US" dirty="0" smtClean="0"/>
              <a:t>假定</a:t>
            </a:r>
            <a:r>
              <a:rPr lang="en-US" altLang="zh-CN" dirty="0" smtClean="0"/>
              <a:t>A</a:t>
            </a:r>
            <a:r>
              <a:rPr lang="zh-CN" altLang="en-US" dirty="0" smtClean="0"/>
              <a:t>、</a:t>
            </a:r>
            <a:r>
              <a:rPr lang="en-US" altLang="zh-CN" dirty="0" smtClean="0"/>
              <a:t>B</a:t>
            </a:r>
            <a:r>
              <a:rPr lang="zh-CN" altLang="en-US" dirty="0" smtClean="0"/>
              <a:t>是恶意的，</a:t>
            </a:r>
            <a:r>
              <a:rPr lang="en-US" altLang="zh-CN" dirty="0" smtClean="0"/>
              <a:t>M</a:t>
            </a:r>
            <a:r>
              <a:rPr lang="zh-CN" altLang="en-US" dirty="0" smtClean="0"/>
              <a:t>是正常节点。如果</a:t>
            </a:r>
            <a:r>
              <a:rPr lang="en-US" altLang="zh-CN" dirty="0" smtClean="0"/>
              <a:t>A</a:t>
            </a:r>
            <a:r>
              <a:rPr lang="zh-CN" altLang="en-US" dirty="0" smtClean="0"/>
              <a:t>、</a:t>
            </a:r>
            <a:r>
              <a:rPr lang="en-US" altLang="zh-CN" dirty="0" smtClean="0"/>
              <a:t>B</a:t>
            </a:r>
            <a:r>
              <a:rPr lang="zh-CN" altLang="en-US" dirty="0" smtClean="0"/>
              <a:t>给</a:t>
            </a:r>
            <a:r>
              <a:rPr lang="en-US" altLang="zh-CN" dirty="0" smtClean="0"/>
              <a:t>S</a:t>
            </a:r>
            <a:r>
              <a:rPr lang="zh-CN" altLang="en-US" dirty="0" smtClean="0"/>
              <a:t>节点提供坏的关于</a:t>
            </a:r>
            <a:r>
              <a:rPr lang="en-US" altLang="zh-CN" dirty="0" smtClean="0"/>
              <a:t>M</a:t>
            </a:r>
            <a:r>
              <a:rPr lang="zh-CN" altLang="en-US" dirty="0" smtClean="0"/>
              <a:t>的间接诚信值，</a:t>
            </a:r>
            <a:r>
              <a:rPr lang="en-US" altLang="zh-CN" dirty="0" smtClean="0"/>
              <a:t>S</a:t>
            </a:r>
            <a:r>
              <a:rPr lang="zh-CN" altLang="en-US" dirty="0" smtClean="0"/>
              <a:t>可能会错误地不相信</a:t>
            </a:r>
            <a:r>
              <a:rPr lang="en-US" altLang="zh-CN" dirty="0" smtClean="0"/>
              <a:t>M</a:t>
            </a:r>
            <a:r>
              <a:rPr lang="zh-CN" altLang="en-US" dirty="0" smtClean="0"/>
              <a:t>，并丢弃它。同时</a:t>
            </a:r>
            <a:r>
              <a:rPr lang="en-US" altLang="zh-CN" dirty="0" smtClean="0"/>
              <a:t>A</a:t>
            </a:r>
            <a:r>
              <a:rPr lang="zh-CN" altLang="en-US" dirty="0" smtClean="0"/>
              <a:t>、</a:t>
            </a:r>
            <a:r>
              <a:rPr lang="en-US" altLang="zh-CN" dirty="0" smtClean="0"/>
              <a:t>B</a:t>
            </a:r>
            <a:r>
              <a:rPr lang="zh-CN" altLang="en-US" dirty="0" smtClean="0"/>
              <a:t>给</a:t>
            </a:r>
            <a:r>
              <a:rPr lang="en-US" altLang="zh-CN" dirty="0" smtClean="0"/>
              <a:t>S</a:t>
            </a:r>
            <a:r>
              <a:rPr lang="zh-CN" altLang="en-US" dirty="0" smtClean="0"/>
              <a:t>提供不真实的好的间接诚信值，以增加在</a:t>
            </a:r>
            <a:r>
              <a:rPr lang="en-US" altLang="zh-CN" dirty="0" smtClean="0"/>
              <a:t>S</a:t>
            </a:r>
            <a:r>
              <a:rPr lang="zh-CN" altLang="en-US" dirty="0" smtClean="0"/>
              <a:t>处的诚信值。</a:t>
            </a:r>
            <a:endParaRPr lang="en-US" altLang="zh-CN" dirty="0" smtClean="0"/>
          </a:p>
          <a:p>
            <a:pPr>
              <a:buFont typeface="Wingdings" pitchFamily="2" charset="2"/>
              <a:buChar char="u"/>
            </a:pPr>
            <a:r>
              <a:rPr lang="zh-CN" altLang="en-US" dirty="0" smtClean="0">
                <a:solidFill>
                  <a:srgbClr val="C00000"/>
                </a:solidFill>
              </a:rPr>
              <a:t>“挑拨离间”攻击</a:t>
            </a:r>
            <a:endParaRPr lang="en-US" altLang="zh-CN" dirty="0" smtClean="0">
              <a:solidFill>
                <a:srgbClr val="C00000"/>
              </a:solidFill>
            </a:endParaRPr>
          </a:p>
          <a:p>
            <a:r>
              <a:rPr lang="en-US" altLang="zh-CN" dirty="0" smtClean="0"/>
              <a:t>        </a:t>
            </a:r>
            <a:r>
              <a:rPr lang="zh-CN" altLang="en-US" dirty="0" smtClean="0"/>
              <a:t>恶意节点</a:t>
            </a:r>
            <a:r>
              <a:rPr lang="en-US" altLang="zh-CN" dirty="0" smtClean="0"/>
              <a:t>M</a:t>
            </a:r>
            <a:r>
              <a:rPr lang="zh-CN" altLang="en-US" dirty="0" smtClean="0"/>
              <a:t>对不同的正常节点采取的方式不同。如恶意节点</a:t>
            </a:r>
            <a:r>
              <a:rPr lang="en-US" altLang="zh-CN" dirty="0" smtClean="0"/>
              <a:t>M</a:t>
            </a:r>
            <a:r>
              <a:rPr lang="zh-CN" altLang="en-US" dirty="0" smtClean="0"/>
              <a:t>对</a:t>
            </a:r>
            <a:r>
              <a:rPr lang="en-US" altLang="zh-CN" dirty="0" smtClean="0"/>
              <a:t>A</a:t>
            </a:r>
            <a:r>
              <a:rPr lang="zh-CN" altLang="en-US" dirty="0" smtClean="0"/>
              <a:t>好，对</a:t>
            </a:r>
            <a:r>
              <a:rPr lang="en-US" altLang="zh-CN" dirty="0" smtClean="0"/>
              <a:t>B</a:t>
            </a:r>
            <a:r>
              <a:rPr lang="zh-CN" altLang="en-US" dirty="0" smtClean="0"/>
              <a:t>不好，因此</a:t>
            </a:r>
            <a:r>
              <a:rPr lang="en-US" altLang="zh-CN" dirty="0" smtClean="0"/>
              <a:t>A</a:t>
            </a:r>
            <a:r>
              <a:rPr lang="zh-CN" altLang="en-US" dirty="0" smtClean="0"/>
              <a:t>、</a:t>
            </a:r>
            <a:r>
              <a:rPr lang="en-US" altLang="zh-CN" dirty="0" smtClean="0"/>
              <a:t>B</a:t>
            </a:r>
            <a:r>
              <a:rPr lang="zh-CN" altLang="en-US" dirty="0" smtClean="0"/>
              <a:t>对恶意节点</a:t>
            </a:r>
            <a:r>
              <a:rPr lang="en-US" altLang="zh-CN" dirty="0" smtClean="0"/>
              <a:t>M</a:t>
            </a:r>
            <a:r>
              <a:rPr lang="zh-CN" altLang="en-US" dirty="0" smtClean="0"/>
              <a:t>得到不同的诚信值。当</a:t>
            </a:r>
            <a:r>
              <a:rPr lang="en-US" altLang="zh-CN" dirty="0" smtClean="0"/>
              <a:t>A</a:t>
            </a:r>
            <a:r>
              <a:rPr lang="zh-CN" altLang="en-US" dirty="0" smtClean="0"/>
              <a:t>、</a:t>
            </a:r>
            <a:r>
              <a:rPr lang="en-US" altLang="zh-CN" dirty="0" smtClean="0"/>
              <a:t>B</a:t>
            </a:r>
            <a:r>
              <a:rPr lang="zh-CN" altLang="en-US" dirty="0" smtClean="0"/>
              <a:t>之间相互交换</a:t>
            </a:r>
            <a:r>
              <a:rPr lang="en-US" altLang="zh-CN" dirty="0" smtClean="0"/>
              <a:t>M</a:t>
            </a:r>
            <a:r>
              <a:rPr lang="zh-CN" altLang="en-US" dirty="0" smtClean="0"/>
              <a:t>的间接诚信值时，</a:t>
            </a:r>
            <a:r>
              <a:rPr lang="en-US" altLang="zh-CN" dirty="0" smtClean="0"/>
              <a:t>A</a:t>
            </a:r>
            <a:r>
              <a:rPr lang="zh-CN" altLang="en-US" dirty="0" smtClean="0"/>
              <a:t>（</a:t>
            </a:r>
            <a:r>
              <a:rPr lang="en-US" altLang="zh-CN" dirty="0" smtClean="0"/>
              <a:t>B</a:t>
            </a:r>
            <a:r>
              <a:rPr lang="zh-CN" altLang="en-US" dirty="0" smtClean="0"/>
              <a:t>）可能不会相信</a:t>
            </a:r>
            <a:r>
              <a:rPr lang="en-US" altLang="zh-CN" dirty="0" smtClean="0"/>
              <a:t>B</a:t>
            </a:r>
            <a:r>
              <a:rPr lang="zh-CN" altLang="en-US" dirty="0" smtClean="0"/>
              <a:t>（</a:t>
            </a:r>
            <a:r>
              <a:rPr lang="en-US" altLang="zh-CN" dirty="0" smtClean="0"/>
              <a:t>A</a:t>
            </a:r>
            <a:r>
              <a:rPr lang="zh-CN" altLang="en-US" dirty="0" smtClean="0"/>
              <a:t>）对</a:t>
            </a:r>
            <a:r>
              <a:rPr lang="en-US" altLang="zh-CN" dirty="0" smtClean="0"/>
              <a:t>M</a:t>
            </a:r>
            <a:r>
              <a:rPr lang="zh-CN" altLang="en-US" dirty="0" smtClean="0"/>
              <a:t>的间接诚信值。结果两个正常节点对一个恶意节点</a:t>
            </a:r>
            <a:r>
              <a:rPr lang="en-US" altLang="zh-CN" dirty="0" smtClean="0"/>
              <a:t>M</a:t>
            </a:r>
            <a:r>
              <a:rPr lang="zh-CN" altLang="en-US" dirty="0" smtClean="0"/>
              <a:t>产生冲突的意见。</a:t>
            </a:r>
            <a:endParaRPr lang="en-US" altLang="zh-CN" dirty="0" smtClean="0"/>
          </a:p>
          <a:p>
            <a:pPr>
              <a:buFont typeface="Wingdings" pitchFamily="2" charset="2"/>
              <a:buChar char="u"/>
            </a:pPr>
            <a:r>
              <a:rPr lang="zh-CN" altLang="en-US" dirty="0" smtClean="0">
                <a:solidFill>
                  <a:srgbClr val="C00000"/>
                </a:solidFill>
              </a:rPr>
              <a:t>智能行为攻击</a:t>
            </a:r>
            <a:endParaRPr lang="en-US" altLang="zh-CN" dirty="0" smtClean="0">
              <a:solidFill>
                <a:srgbClr val="C00000"/>
              </a:solidFill>
            </a:endParaRPr>
          </a:p>
          <a:p>
            <a:r>
              <a:rPr lang="en-US" altLang="zh-CN" dirty="0" smtClean="0"/>
              <a:t>        </a:t>
            </a:r>
            <a:r>
              <a:rPr lang="zh-CN" altLang="en-US" dirty="0" smtClean="0"/>
              <a:t>恶意节点有选择地调整它们的行为，如果恶意节点知道诚信值门限，则可以自适应地调整攻击行为。</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37</a:t>
            </a:fld>
            <a:r>
              <a:rPr lang="en-US" altLang="zh-CN" dirty="0" smtClean="0"/>
              <a:t>/56</a:t>
            </a:r>
            <a:endParaRPr lang="en-US" altLang="zh-CN" dirty="0"/>
          </a:p>
        </p:txBody>
      </p:sp>
      <p:sp>
        <p:nvSpPr>
          <p:cNvPr id="4" name="矩形 3"/>
          <p:cNvSpPr/>
          <p:nvPr/>
        </p:nvSpPr>
        <p:spPr>
          <a:xfrm>
            <a:off x="683568" y="548680"/>
            <a:ext cx="7128792" cy="461665"/>
          </a:xfrm>
          <a:prstGeom prst="rect">
            <a:avLst/>
          </a:prstGeom>
        </p:spPr>
        <p:txBody>
          <a:bodyPr wrap="square">
            <a:spAutoFit/>
          </a:bodyPr>
          <a:lstStyle/>
          <a:p>
            <a:r>
              <a:rPr lang="en-US" altLang="zh-CN" sz="2400" dirty="0" smtClean="0">
                <a:solidFill>
                  <a:srgbClr val="0000CC"/>
                </a:solidFill>
              </a:rPr>
              <a:t>4</a:t>
            </a:r>
            <a:r>
              <a:rPr lang="zh-CN" altLang="en-US" sz="2400" dirty="0" smtClean="0">
                <a:solidFill>
                  <a:srgbClr val="0000CC"/>
                </a:solidFill>
              </a:rPr>
              <a:t>、内部攻击的防御策略</a:t>
            </a:r>
            <a:endParaRPr lang="en-US" altLang="zh-CN" sz="2400" dirty="0" smtClean="0">
              <a:solidFill>
                <a:srgbClr val="0000CC"/>
              </a:solidFill>
            </a:endParaRPr>
          </a:p>
        </p:txBody>
      </p:sp>
      <p:sp>
        <p:nvSpPr>
          <p:cNvPr id="5" name="TextBox 4"/>
          <p:cNvSpPr txBox="1"/>
          <p:nvPr/>
        </p:nvSpPr>
        <p:spPr>
          <a:xfrm>
            <a:off x="755576" y="1124744"/>
            <a:ext cx="7560840" cy="4524315"/>
          </a:xfrm>
          <a:prstGeom prst="rect">
            <a:avLst/>
          </a:prstGeom>
          <a:noFill/>
        </p:spPr>
        <p:txBody>
          <a:bodyPr wrap="square" rtlCol="0">
            <a:spAutoFit/>
          </a:bodyPr>
          <a:lstStyle/>
          <a:p>
            <a:r>
              <a:rPr lang="zh-CN" altLang="en-US" sz="2000" dirty="0" smtClean="0">
                <a:solidFill>
                  <a:srgbClr val="00B050"/>
                </a:solidFill>
              </a:rPr>
              <a:t>（</a:t>
            </a:r>
            <a:r>
              <a:rPr lang="en-US" altLang="zh-CN" sz="2000" dirty="0" smtClean="0">
                <a:solidFill>
                  <a:srgbClr val="00B050"/>
                </a:solidFill>
              </a:rPr>
              <a:t>1</a:t>
            </a:r>
            <a:r>
              <a:rPr lang="zh-CN" altLang="en-US" sz="2000" dirty="0" smtClean="0">
                <a:solidFill>
                  <a:srgbClr val="00B050"/>
                </a:solidFill>
              </a:rPr>
              <a:t>）防御阶段</a:t>
            </a:r>
            <a:r>
              <a:rPr lang="en-US" altLang="zh-CN" sz="2000" dirty="0" smtClean="0">
                <a:solidFill>
                  <a:srgbClr val="00B050"/>
                </a:solidFill>
              </a:rPr>
              <a:t>1—</a:t>
            </a:r>
            <a:r>
              <a:rPr lang="zh-CN" altLang="en-US" sz="2000" dirty="0" smtClean="0">
                <a:solidFill>
                  <a:srgbClr val="00B050"/>
                </a:solidFill>
              </a:rPr>
              <a:t>行为监视</a:t>
            </a:r>
            <a:endParaRPr lang="en-US" altLang="zh-CN" sz="2000" dirty="0" smtClean="0">
              <a:solidFill>
                <a:srgbClr val="00B050"/>
              </a:solidFill>
            </a:endParaRPr>
          </a:p>
          <a:p>
            <a:pPr>
              <a:buFont typeface="Wingdings" pitchFamily="2" charset="2"/>
              <a:buChar char="u"/>
            </a:pPr>
            <a:r>
              <a:rPr lang="zh-CN" altLang="en-US" dirty="0" smtClean="0">
                <a:solidFill>
                  <a:srgbClr val="C00000"/>
                </a:solidFill>
              </a:rPr>
              <a:t>基于邻居的监视</a:t>
            </a:r>
            <a:endParaRPr lang="en-US" altLang="zh-CN" dirty="0" smtClean="0">
              <a:solidFill>
                <a:srgbClr val="C00000"/>
              </a:solidFill>
            </a:endParaRPr>
          </a:p>
          <a:p>
            <a:r>
              <a:rPr lang="zh-CN" altLang="en-US" dirty="0" smtClean="0"/>
              <a:t>        发送节点</a:t>
            </a:r>
            <a:r>
              <a:rPr lang="en-US" altLang="zh-CN" dirty="0" smtClean="0"/>
              <a:t>S</a:t>
            </a:r>
            <a:r>
              <a:rPr lang="zh-CN" altLang="en-US" dirty="0" smtClean="0"/>
              <a:t>不能完整地监视一个或多个恶意节点，因为监听范围有限。改进这种限制的办法之一是，扩展</a:t>
            </a:r>
            <a:r>
              <a:rPr lang="en-US" altLang="zh-CN" dirty="0" smtClean="0"/>
              <a:t>S</a:t>
            </a:r>
            <a:r>
              <a:rPr lang="zh-CN" altLang="en-US" dirty="0" smtClean="0"/>
              <a:t>的监听范围：沿一条路由的路径，借助邻居节点的帮助监听所有参与转发数据包的节点的行为。这种办法可以消除签署的几种类型的勾结攻击。</a:t>
            </a:r>
            <a:endParaRPr lang="en-US" altLang="zh-CN" dirty="0" smtClean="0"/>
          </a:p>
          <a:p>
            <a:r>
              <a:rPr lang="en-US" altLang="zh-CN" dirty="0" smtClean="0"/>
              <a:t>        S-&gt;M1-&gt;M2-&gt;Sink</a:t>
            </a:r>
          </a:p>
          <a:p>
            <a:r>
              <a:rPr lang="en-US" altLang="zh-CN" dirty="0" smtClean="0"/>
              <a:t>        M1</a:t>
            </a:r>
            <a:r>
              <a:rPr lang="zh-CN" altLang="en-US" dirty="0" smtClean="0"/>
              <a:t>与</a:t>
            </a:r>
            <a:r>
              <a:rPr lang="en-US" altLang="zh-CN" dirty="0" smtClean="0"/>
              <a:t>M2</a:t>
            </a:r>
            <a:r>
              <a:rPr lang="zh-CN" altLang="en-US" dirty="0" smtClean="0"/>
              <a:t>的不良行为可以通过</a:t>
            </a:r>
            <a:r>
              <a:rPr lang="en-US" altLang="zh-CN" dirty="0" smtClean="0"/>
              <a:t>M1</a:t>
            </a:r>
            <a:r>
              <a:rPr lang="zh-CN" altLang="en-US" dirty="0" smtClean="0"/>
              <a:t>与</a:t>
            </a:r>
            <a:r>
              <a:rPr lang="en-US" altLang="zh-CN" dirty="0" smtClean="0"/>
              <a:t>M2</a:t>
            </a:r>
            <a:r>
              <a:rPr lang="zh-CN" altLang="en-US" dirty="0" smtClean="0"/>
              <a:t>的邻居正常节点（监护节点）来监视。监护节点很容易检测到</a:t>
            </a:r>
            <a:r>
              <a:rPr lang="en-US" altLang="zh-CN" dirty="0" smtClean="0"/>
              <a:t>M1</a:t>
            </a:r>
            <a:r>
              <a:rPr lang="zh-CN" altLang="en-US" dirty="0" smtClean="0"/>
              <a:t>的不良行为：</a:t>
            </a:r>
            <a:endParaRPr lang="en-US" altLang="zh-CN" dirty="0" smtClean="0"/>
          </a:p>
          <a:p>
            <a:r>
              <a:rPr lang="en-US" altLang="zh-CN" dirty="0" smtClean="0"/>
              <a:t>        M2</a:t>
            </a:r>
            <a:r>
              <a:rPr lang="zh-CN" altLang="en-US" dirty="0" smtClean="0"/>
              <a:t>经常丢弃数据包时，</a:t>
            </a:r>
            <a:r>
              <a:rPr lang="en-US" altLang="zh-CN" dirty="0" smtClean="0"/>
              <a:t>M1</a:t>
            </a:r>
            <a:r>
              <a:rPr lang="zh-CN" altLang="en-US" dirty="0" smtClean="0"/>
              <a:t>依然转发数据包给</a:t>
            </a:r>
            <a:r>
              <a:rPr lang="en-US" altLang="zh-CN" dirty="0" smtClean="0"/>
              <a:t>M1</a:t>
            </a:r>
            <a:r>
              <a:rPr lang="zh-CN" altLang="en-US" dirty="0" smtClean="0"/>
              <a:t>；</a:t>
            </a:r>
            <a:endParaRPr lang="en-US" altLang="zh-CN" dirty="0" smtClean="0"/>
          </a:p>
          <a:p>
            <a:r>
              <a:rPr lang="en-US" altLang="zh-CN" dirty="0" smtClean="0"/>
              <a:t>        </a:t>
            </a:r>
            <a:r>
              <a:rPr lang="zh-CN" altLang="en-US" dirty="0" smtClean="0"/>
              <a:t>监护节点很容易检测到</a:t>
            </a:r>
            <a:r>
              <a:rPr lang="en-US" altLang="zh-CN" dirty="0" smtClean="0"/>
              <a:t>M1</a:t>
            </a:r>
            <a:r>
              <a:rPr lang="zh-CN" altLang="en-US" dirty="0" smtClean="0"/>
              <a:t>是否将数据包转发给不存在的节点（监护节点通过联系这个不存在的节点）；</a:t>
            </a:r>
            <a:endParaRPr lang="en-US" altLang="zh-CN" dirty="0" smtClean="0"/>
          </a:p>
          <a:p>
            <a:r>
              <a:rPr lang="en-US" altLang="zh-CN" dirty="0" smtClean="0"/>
              <a:t>        </a:t>
            </a:r>
            <a:r>
              <a:rPr lang="zh-CN" altLang="en-US" dirty="0" smtClean="0"/>
              <a:t>调整功率的攻击也很容易被监护节点检测出来（发射功率强度是否可达接收节点）。</a:t>
            </a:r>
            <a:endParaRPr lang="en-US" altLang="zh-CN" dirty="0" smtClean="0"/>
          </a:p>
          <a:p>
            <a:r>
              <a:rPr lang="en-US" altLang="zh-CN" dirty="0" smtClean="0"/>
              <a:t>        </a:t>
            </a:r>
            <a:r>
              <a:rPr lang="zh-CN" altLang="en-US" dirty="0" smtClean="0"/>
              <a:t>监护节点可以将监测的结果反馈给</a:t>
            </a:r>
            <a:r>
              <a:rPr lang="en-US" altLang="zh-CN" dirty="0" smtClean="0"/>
              <a:t>S</a:t>
            </a:r>
            <a:r>
              <a:rPr lang="zh-CN" altLang="en-US" dirty="0" smtClean="0"/>
              <a:t>。但依然存在不足：</a:t>
            </a:r>
            <a:endParaRPr lang="en-US" altLang="zh-CN" dirty="0" smtClean="0"/>
          </a:p>
          <a:p>
            <a:r>
              <a:rPr lang="en-US" altLang="zh-CN" dirty="0" smtClean="0"/>
              <a:t>        </a:t>
            </a:r>
            <a:r>
              <a:rPr lang="zh-CN" altLang="en-US" dirty="0" smtClean="0"/>
              <a:t>它们不能监测</a:t>
            </a:r>
            <a:r>
              <a:rPr lang="en-US" altLang="zh-CN" dirty="0" smtClean="0"/>
              <a:t>M2</a:t>
            </a:r>
            <a:r>
              <a:rPr lang="zh-CN" altLang="en-US" dirty="0" smtClean="0"/>
              <a:t>的有选择丢弃。</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38</a:t>
            </a:fld>
            <a:r>
              <a:rPr lang="en-US" altLang="zh-CN" dirty="0" smtClean="0"/>
              <a:t>/56</a:t>
            </a:r>
            <a:endParaRPr lang="en-US" altLang="zh-CN" dirty="0"/>
          </a:p>
        </p:txBody>
      </p:sp>
      <p:sp>
        <p:nvSpPr>
          <p:cNvPr id="4" name="矩形 3"/>
          <p:cNvSpPr/>
          <p:nvPr/>
        </p:nvSpPr>
        <p:spPr>
          <a:xfrm>
            <a:off x="539552" y="476672"/>
            <a:ext cx="7992888" cy="2585323"/>
          </a:xfrm>
          <a:prstGeom prst="rect">
            <a:avLst/>
          </a:prstGeom>
        </p:spPr>
        <p:txBody>
          <a:bodyPr wrap="square">
            <a:spAutoFit/>
          </a:bodyPr>
          <a:lstStyle/>
          <a:p>
            <a:pPr>
              <a:buFont typeface="Wingdings" pitchFamily="2" charset="2"/>
              <a:buChar char="u"/>
            </a:pPr>
            <a:r>
              <a:rPr lang="zh-CN" altLang="en-US" dirty="0" smtClean="0">
                <a:solidFill>
                  <a:srgbClr val="C00000"/>
                </a:solidFill>
              </a:rPr>
              <a:t>基于</a:t>
            </a:r>
            <a:r>
              <a:rPr lang="en-US" altLang="zh-CN" dirty="0" smtClean="0">
                <a:solidFill>
                  <a:srgbClr val="C00000"/>
                </a:solidFill>
              </a:rPr>
              <a:t>ACK</a:t>
            </a:r>
            <a:r>
              <a:rPr lang="zh-CN" altLang="en-US" dirty="0" smtClean="0">
                <a:solidFill>
                  <a:srgbClr val="C00000"/>
                </a:solidFill>
              </a:rPr>
              <a:t>的监视</a:t>
            </a:r>
            <a:endParaRPr lang="en-US" altLang="zh-CN" dirty="0" smtClean="0">
              <a:solidFill>
                <a:srgbClr val="C00000"/>
              </a:solidFill>
            </a:endParaRPr>
          </a:p>
          <a:p>
            <a:r>
              <a:rPr lang="zh-CN" altLang="en-US" dirty="0" smtClean="0"/>
              <a:t>        在路径上随机选择一些监测点（</a:t>
            </a:r>
            <a:r>
              <a:rPr lang="en-US" altLang="zh-CN" dirty="0" smtClean="0"/>
              <a:t>check point</a:t>
            </a:r>
            <a:r>
              <a:rPr lang="zh-CN" altLang="en-US" dirty="0" smtClean="0"/>
              <a:t>）节点，让它们将</a:t>
            </a:r>
            <a:r>
              <a:rPr lang="en-US" altLang="zh-CN" dirty="0" smtClean="0"/>
              <a:t>ACK</a:t>
            </a:r>
            <a:r>
              <a:rPr lang="zh-CN" altLang="en-US" dirty="0" smtClean="0"/>
              <a:t>沿同一条路径反方向传送给节点</a:t>
            </a:r>
            <a:r>
              <a:rPr lang="en-US" altLang="zh-CN" dirty="0" smtClean="0"/>
              <a:t>S</a:t>
            </a:r>
            <a:r>
              <a:rPr lang="zh-CN" altLang="en-US" dirty="0" smtClean="0"/>
              <a:t>。如果前一个监测节点没有收到来自下一个检测点的</a:t>
            </a:r>
            <a:r>
              <a:rPr lang="en-US" altLang="zh-CN" dirty="0" smtClean="0"/>
              <a:t>ACK</a:t>
            </a:r>
            <a:r>
              <a:rPr lang="zh-CN" altLang="en-US" dirty="0" smtClean="0"/>
              <a:t>，它就向</a:t>
            </a:r>
            <a:r>
              <a:rPr lang="en-US" altLang="zh-CN" dirty="0" smtClean="0"/>
              <a:t>S</a:t>
            </a:r>
            <a:r>
              <a:rPr lang="zh-CN" altLang="en-US" dirty="0" smtClean="0"/>
              <a:t>沿相同路径发送一个提醒</a:t>
            </a:r>
            <a:r>
              <a:rPr lang="en-US" altLang="zh-CN" dirty="0" smtClean="0"/>
              <a:t>ACK</a:t>
            </a:r>
            <a:r>
              <a:rPr lang="zh-CN" altLang="en-US" dirty="0" smtClean="0"/>
              <a:t>。</a:t>
            </a:r>
            <a:r>
              <a:rPr lang="en-US" altLang="zh-CN" dirty="0" smtClean="0"/>
              <a:t>S</a:t>
            </a:r>
            <a:r>
              <a:rPr lang="zh-CN" altLang="en-US" dirty="0" smtClean="0"/>
              <a:t>收集来自监测节点的</a:t>
            </a:r>
            <a:r>
              <a:rPr lang="en-US" altLang="zh-CN" dirty="0" smtClean="0"/>
              <a:t>ACK</a:t>
            </a:r>
            <a:r>
              <a:rPr lang="zh-CN" altLang="en-US" dirty="0" smtClean="0"/>
              <a:t>，确定哪些节点是恶意节点或值得怀疑的节点，然后丢弃这些节点。但是这种方法存在如下弱点：</a:t>
            </a:r>
            <a:endParaRPr lang="en-US" altLang="zh-CN" dirty="0" smtClean="0"/>
          </a:p>
          <a:p>
            <a:r>
              <a:rPr lang="en-US" altLang="zh-CN" dirty="0" smtClean="0"/>
              <a:t>        ACK</a:t>
            </a:r>
            <a:r>
              <a:rPr lang="zh-CN" altLang="en-US" dirty="0" smtClean="0"/>
              <a:t>传递给</a:t>
            </a:r>
            <a:r>
              <a:rPr lang="en-US" altLang="zh-CN" dirty="0" smtClean="0"/>
              <a:t>S</a:t>
            </a:r>
            <a:r>
              <a:rPr lang="zh-CN" altLang="en-US" dirty="0" smtClean="0"/>
              <a:t>的过程中，可能遭到恶意节点的丢弃；</a:t>
            </a:r>
            <a:endParaRPr lang="en-US" altLang="zh-CN" dirty="0" smtClean="0"/>
          </a:p>
          <a:p>
            <a:r>
              <a:rPr lang="en-US" altLang="zh-CN" dirty="0" smtClean="0"/>
              <a:t>        </a:t>
            </a:r>
            <a:r>
              <a:rPr lang="zh-CN" altLang="en-US" dirty="0" smtClean="0"/>
              <a:t>如何准确定义恶意节点，需要一个自适应算法；</a:t>
            </a:r>
            <a:endParaRPr lang="en-US" altLang="zh-CN" dirty="0" smtClean="0"/>
          </a:p>
          <a:p>
            <a:r>
              <a:rPr lang="en-US" altLang="zh-CN" dirty="0" smtClean="0"/>
              <a:t>       </a:t>
            </a:r>
            <a:r>
              <a:rPr lang="zh-CN" altLang="en-US" dirty="0" smtClean="0"/>
              <a:t>监测节点错误地迫害正常节点时，没有办法处理。</a:t>
            </a:r>
            <a:endParaRPr lang="en-US" altLang="zh-CN" dirty="0" smtClean="0"/>
          </a:p>
        </p:txBody>
      </p:sp>
      <p:sp>
        <p:nvSpPr>
          <p:cNvPr id="5" name="矩形 4"/>
          <p:cNvSpPr/>
          <p:nvPr/>
        </p:nvSpPr>
        <p:spPr>
          <a:xfrm>
            <a:off x="683568" y="3140968"/>
            <a:ext cx="7416824" cy="3139321"/>
          </a:xfrm>
          <a:prstGeom prst="rect">
            <a:avLst/>
          </a:prstGeom>
        </p:spPr>
        <p:txBody>
          <a:bodyPr wrap="square">
            <a:spAutoFit/>
          </a:bodyPr>
          <a:lstStyle/>
          <a:p>
            <a:r>
              <a:rPr lang="zh-CN" altLang="en-US" dirty="0" smtClean="0">
                <a:solidFill>
                  <a:srgbClr val="00B050"/>
                </a:solidFill>
              </a:rPr>
              <a:t>（</a:t>
            </a:r>
            <a:r>
              <a:rPr lang="en-US" altLang="zh-CN" dirty="0" smtClean="0">
                <a:solidFill>
                  <a:srgbClr val="00B050"/>
                </a:solidFill>
              </a:rPr>
              <a:t>2</a:t>
            </a:r>
            <a:r>
              <a:rPr lang="zh-CN" altLang="en-US" dirty="0" smtClean="0">
                <a:solidFill>
                  <a:srgbClr val="00B050"/>
                </a:solidFill>
              </a:rPr>
              <a:t>）防御阶段</a:t>
            </a:r>
            <a:r>
              <a:rPr lang="en-US" altLang="zh-CN" dirty="0" smtClean="0">
                <a:solidFill>
                  <a:srgbClr val="00B050"/>
                </a:solidFill>
              </a:rPr>
              <a:t>2—</a:t>
            </a:r>
            <a:r>
              <a:rPr lang="zh-CN" altLang="en-US" dirty="0" smtClean="0">
                <a:solidFill>
                  <a:srgbClr val="00B050"/>
                </a:solidFill>
              </a:rPr>
              <a:t>直接诚信值评价</a:t>
            </a:r>
            <a:endParaRPr lang="en-US" altLang="zh-CN" dirty="0" smtClean="0">
              <a:solidFill>
                <a:srgbClr val="00B050"/>
              </a:solidFill>
            </a:endParaRPr>
          </a:p>
          <a:p>
            <a:pPr>
              <a:buFont typeface="Wingdings" pitchFamily="2" charset="2"/>
              <a:buChar char="u"/>
            </a:pPr>
            <a:r>
              <a:rPr lang="zh-CN" altLang="en-US" dirty="0" smtClean="0">
                <a:solidFill>
                  <a:srgbClr val="C00000"/>
                </a:solidFill>
              </a:rPr>
              <a:t>异常监测</a:t>
            </a:r>
            <a:endParaRPr lang="en-US" altLang="zh-CN" dirty="0" smtClean="0">
              <a:solidFill>
                <a:srgbClr val="C00000"/>
              </a:solidFill>
            </a:endParaRPr>
          </a:p>
          <a:p>
            <a:r>
              <a:rPr lang="zh-CN" altLang="en-US" dirty="0" smtClean="0">
                <a:solidFill>
                  <a:srgbClr val="00B050"/>
                </a:solidFill>
              </a:rPr>
              <a:t>        </a:t>
            </a:r>
            <a:r>
              <a:rPr lang="zh-CN" altLang="en-US" dirty="0" smtClean="0"/>
              <a:t>到目前为止，还没有一种有效的办法可防御“智慧行为攻击”。要想解决这个问题，</a:t>
            </a:r>
            <a:endParaRPr lang="en-US" altLang="zh-CN" dirty="0" smtClean="0"/>
          </a:p>
          <a:p>
            <a:r>
              <a:rPr lang="en-US" altLang="zh-CN" dirty="0" smtClean="0"/>
              <a:t>        </a:t>
            </a:r>
            <a:r>
              <a:rPr lang="zh-CN" altLang="en-US" dirty="0" smtClean="0"/>
              <a:t>首先，必须阻止内侵节点获得关键信息（如诚信值及其计算方法），但是这不能实现，因为内侵节点能够通过“逆工程”偷到这些信息；</a:t>
            </a:r>
            <a:endParaRPr lang="en-US" altLang="zh-CN" dirty="0" smtClean="0"/>
          </a:p>
          <a:p>
            <a:r>
              <a:rPr lang="en-US" altLang="zh-CN" dirty="0" smtClean="0"/>
              <a:t>        </a:t>
            </a:r>
            <a:r>
              <a:rPr lang="zh-CN" altLang="en-US" dirty="0" smtClean="0"/>
              <a:t>第二，必须通过测量诚信值并根据诚信值门限分类节点的方法检测出内侵节点。</a:t>
            </a:r>
            <a:endParaRPr lang="en-US" altLang="zh-CN" dirty="0" smtClean="0"/>
          </a:p>
          <a:p>
            <a:r>
              <a:rPr lang="en-US" altLang="zh-CN" dirty="0" smtClean="0"/>
              <a:t>        </a:t>
            </a:r>
            <a:r>
              <a:rPr lang="zh-CN" altLang="en-US" dirty="0" smtClean="0"/>
              <a:t>一定存在只有内侵节点才具有的独特性质（不同于正常节点），所以期望存在这种诚信模型，能够捕捉到这种特性</a:t>
            </a:r>
            <a:r>
              <a:rPr lang="en-US" altLang="zh-CN" dirty="0" smtClean="0"/>
              <a:t>—</a:t>
            </a:r>
            <a:r>
              <a:rPr lang="zh-CN" altLang="en-US" dirty="0" smtClean="0"/>
              <a:t>诚信评估模型。</a:t>
            </a:r>
            <a:endParaRPr lang="en-US" altLang="zh-CN" dirty="0" smtClean="0"/>
          </a:p>
          <a:p>
            <a:r>
              <a:rPr lang="en-US" altLang="zh-CN" dirty="0" smtClean="0"/>
              <a:t>        </a:t>
            </a:r>
            <a:r>
              <a:rPr lang="zh-CN" altLang="en-US" dirty="0" smtClean="0"/>
              <a:t>内侵节点的异常特性</a:t>
            </a:r>
            <a:r>
              <a:rPr lang="en-US" altLang="zh-CN" dirty="0" smtClean="0"/>
              <a:t>—</a:t>
            </a:r>
            <a:r>
              <a:rPr lang="zh-CN" altLang="en-US" dirty="0" smtClean="0"/>
              <a:t>连续丢弃（连续失败）</a:t>
            </a:r>
            <a:endParaRPr lang="en-US" altLang="zh-CN" dirty="0" smtClean="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39</a:t>
            </a:fld>
            <a:r>
              <a:rPr lang="en-US" altLang="zh-CN" dirty="0" smtClean="0"/>
              <a:t>/56</a:t>
            </a:r>
            <a:endParaRPr lang="en-US" altLang="zh-CN" dirty="0"/>
          </a:p>
        </p:txBody>
      </p:sp>
      <p:sp>
        <p:nvSpPr>
          <p:cNvPr id="4" name="TextBox 3"/>
          <p:cNvSpPr txBox="1"/>
          <p:nvPr/>
        </p:nvSpPr>
        <p:spPr>
          <a:xfrm>
            <a:off x="755576" y="548680"/>
            <a:ext cx="7848872" cy="3693319"/>
          </a:xfrm>
          <a:prstGeom prst="rect">
            <a:avLst/>
          </a:prstGeom>
          <a:noFill/>
        </p:spPr>
        <p:txBody>
          <a:bodyPr wrap="square" rtlCol="0">
            <a:spAutoFit/>
          </a:bodyPr>
          <a:lstStyle/>
          <a:p>
            <a:r>
              <a:rPr lang="zh-CN" altLang="en-US" dirty="0" smtClean="0"/>
              <a:t>处理好“连续丢弃”能改进诚信模型的早期检测能力，原因有二：</a:t>
            </a:r>
            <a:endParaRPr lang="en-US" altLang="zh-CN" dirty="0" smtClean="0"/>
          </a:p>
          <a:p>
            <a:r>
              <a:rPr lang="en-US" altLang="zh-CN" dirty="0" smtClean="0"/>
              <a:t>        </a:t>
            </a:r>
            <a:r>
              <a:rPr lang="zh-CN" altLang="en-US" dirty="0" smtClean="0"/>
              <a:t>大多数数据包丢弃攻击者会产生一定程度的连续丢弃；</a:t>
            </a:r>
            <a:endParaRPr lang="en-US" altLang="zh-CN" dirty="0" smtClean="0"/>
          </a:p>
          <a:p>
            <a:r>
              <a:rPr lang="en-US" altLang="zh-CN" dirty="0" smtClean="0"/>
              <a:t>        </a:t>
            </a:r>
            <a:r>
              <a:rPr lang="zh-CN" altLang="en-US" dirty="0" smtClean="0"/>
              <a:t>如果连续丢弃</a:t>
            </a:r>
            <a:r>
              <a:rPr lang="en-US" altLang="zh-CN" dirty="0" smtClean="0"/>
              <a:t>n</a:t>
            </a:r>
            <a:r>
              <a:rPr lang="zh-CN" altLang="en-US" dirty="0" smtClean="0"/>
              <a:t>个数据包，</a:t>
            </a:r>
            <a:r>
              <a:rPr lang="en-US" altLang="zh-CN" dirty="0" smtClean="0"/>
              <a:t>n</a:t>
            </a:r>
            <a:r>
              <a:rPr lang="zh-CN" altLang="en-US" dirty="0" smtClean="0"/>
              <a:t>增大，则</a:t>
            </a:r>
            <a:r>
              <a:rPr lang="en-US" altLang="zh-CN" dirty="0" smtClean="0"/>
              <a:t>n</a:t>
            </a:r>
            <a:r>
              <a:rPr lang="zh-CN" altLang="en-US" dirty="0" smtClean="0"/>
              <a:t>个数据包连续被丢弃的节点不是一个正常节点（即它是一个恶意节点）。理由是：正常节点连续失败的概率非常低。</a:t>
            </a:r>
            <a:endParaRPr lang="en-US" altLang="zh-CN" dirty="0" smtClean="0"/>
          </a:p>
          <a:p>
            <a:r>
              <a:rPr lang="en-US" altLang="zh-CN" dirty="0" smtClean="0"/>
              <a:t>        beta</a:t>
            </a:r>
            <a:r>
              <a:rPr lang="zh-CN" altLang="en-US" dirty="0" smtClean="0"/>
              <a:t>模型和</a:t>
            </a:r>
            <a:r>
              <a:rPr lang="en-US" altLang="zh-CN" dirty="0" smtClean="0"/>
              <a:t>entropy</a:t>
            </a:r>
            <a:r>
              <a:rPr lang="zh-CN" altLang="en-US" dirty="0" smtClean="0"/>
              <a:t>模型都不能解决“连续失败”的问题。如它们无法区分</a:t>
            </a:r>
            <a:r>
              <a:rPr lang="en-US" altLang="zh-CN" dirty="0" err="1" smtClean="0"/>
              <a:t>fsfsfsfs</a:t>
            </a:r>
            <a:r>
              <a:rPr lang="zh-CN" altLang="en-US" dirty="0" smtClean="0"/>
              <a:t>与</a:t>
            </a:r>
            <a:r>
              <a:rPr lang="en-US" altLang="zh-CN" dirty="0" err="1" smtClean="0"/>
              <a:t>ssssffff</a:t>
            </a:r>
            <a:r>
              <a:rPr lang="zh-CN" altLang="en-US" dirty="0" smtClean="0"/>
              <a:t>的区别，后者更像攻击者的行为。</a:t>
            </a:r>
            <a:endParaRPr lang="en-US" altLang="zh-CN" dirty="0" smtClean="0"/>
          </a:p>
          <a:p>
            <a:r>
              <a:rPr lang="en-US" altLang="zh-CN" dirty="0" smtClean="0"/>
              <a:t>        </a:t>
            </a:r>
            <a:r>
              <a:rPr lang="zh-CN" altLang="en-US" dirty="0" smtClean="0"/>
              <a:t>假定某节点的诚信值近似为</a:t>
            </a:r>
            <a:r>
              <a:rPr lang="en-US" altLang="zh-CN" dirty="0" smtClean="0"/>
              <a:t>1</a:t>
            </a:r>
            <a:r>
              <a:rPr lang="zh-CN" altLang="en-US" dirty="0" smtClean="0"/>
              <a:t>，成功转发</a:t>
            </a:r>
            <a:r>
              <a:rPr lang="en-US" altLang="zh-CN" dirty="0" smtClean="0"/>
              <a:t>1000</a:t>
            </a:r>
            <a:r>
              <a:rPr lang="zh-CN" altLang="en-US" dirty="0" smtClean="0"/>
              <a:t>个数据包（</a:t>
            </a:r>
            <a:r>
              <a:rPr lang="en-US" altLang="zh-CN" dirty="0" smtClean="0"/>
              <a:t>s=1000</a:t>
            </a:r>
            <a:r>
              <a:rPr lang="zh-CN" altLang="en-US" dirty="0" smtClean="0"/>
              <a:t>），然后该节点开始丢弃数据包，当连续丢弃</a:t>
            </a:r>
            <a:r>
              <a:rPr lang="en-US" altLang="zh-CN" dirty="0" smtClean="0"/>
              <a:t>20</a:t>
            </a:r>
            <a:r>
              <a:rPr lang="zh-CN" altLang="en-US" dirty="0" smtClean="0"/>
              <a:t>个数据包时，</a:t>
            </a:r>
            <a:r>
              <a:rPr lang="en-US" altLang="zh-CN" dirty="0" smtClean="0"/>
              <a:t>beta</a:t>
            </a:r>
            <a:r>
              <a:rPr lang="zh-CN" altLang="en-US" dirty="0" smtClean="0"/>
              <a:t>模型检测到该节点的诚信度变为</a:t>
            </a:r>
            <a:r>
              <a:rPr lang="en-US" altLang="zh-CN" dirty="0" smtClean="0"/>
              <a:t>0.979</a:t>
            </a:r>
            <a:r>
              <a:rPr lang="zh-CN" altLang="en-US" dirty="0" smtClean="0"/>
              <a:t>，</a:t>
            </a:r>
            <a:r>
              <a:rPr lang="en-US" altLang="zh-CN" dirty="0" smtClean="0"/>
              <a:t>entropy</a:t>
            </a:r>
            <a:r>
              <a:rPr lang="zh-CN" altLang="en-US" dirty="0" smtClean="0"/>
              <a:t>模型检测到该节点的诚信度变为</a:t>
            </a:r>
            <a:r>
              <a:rPr lang="en-US" altLang="zh-CN" dirty="0" smtClean="0"/>
              <a:t>0.927</a:t>
            </a:r>
            <a:r>
              <a:rPr lang="zh-CN" altLang="en-US" dirty="0" smtClean="0"/>
              <a:t>。但是即使很差的噪声信道（如成功通信的概率只有</a:t>
            </a:r>
            <a:r>
              <a:rPr lang="en-US" altLang="zh-CN" dirty="0" smtClean="0"/>
              <a:t>0.5</a:t>
            </a:r>
            <a:r>
              <a:rPr lang="zh-CN" altLang="en-US" dirty="0" smtClean="0"/>
              <a:t>），</a:t>
            </a:r>
            <a:r>
              <a:rPr lang="en-US" altLang="zh-CN" dirty="0" smtClean="0"/>
              <a:t>20</a:t>
            </a:r>
            <a:r>
              <a:rPr lang="zh-CN" altLang="en-US" dirty="0" smtClean="0"/>
              <a:t>个连续丢弃发生的概率只有</a:t>
            </a:r>
            <a:r>
              <a:rPr lang="en-US" altLang="zh-CN" dirty="0" smtClean="0"/>
              <a:t>0.5</a:t>
            </a:r>
            <a:r>
              <a:rPr lang="en-US" altLang="zh-CN" baseline="30000" dirty="0" smtClean="0"/>
              <a:t>20</a:t>
            </a:r>
            <a:r>
              <a:rPr lang="en-US" altLang="zh-CN" dirty="0" smtClean="0"/>
              <a:t>≈10</a:t>
            </a:r>
            <a:r>
              <a:rPr lang="en-US" altLang="zh-CN" baseline="30000" dirty="0" smtClean="0"/>
              <a:t>-8</a:t>
            </a:r>
            <a:r>
              <a:rPr lang="zh-CN" altLang="en-US" dirty="0" smtClean="0"/>
              <a:t>。因此可以建立一个新的诚信模型，该模型需要考虑到“连续丢弃”这种情形，给“连续丢弃以严惩。</a:t>
            </a:r>
            <a:endParaRPr lang="zh-CN" altLang="en-US" dirty="0"/>
          </a:p>
        </p:txBody>
      </p:sp>
      <p:sp>
        <p:nvSpPr>
          <p:cNvPr id="5" name="矩形 4"/>
          <p:cNvSpPr/>
          <p:nvPr/>
        </p:nvSpPr>
        <p:spPr>
          <a:xfrm>
            <a:off x="827584" y="4221088"/>
            <a:ext cx="7848872" cy="1200329"/>
          </a:xfrm>
          <a:prstGeom prst="rect">
            <a:avLst/>
          </a:prstGeom>
        </p:spPr>
        <p:txBody>
          <a:bodyPr wrap="square">
            <a:spAutoFit/>
          </a:bodyPr>
          <a:lstStyle/>
          <a:p>
            <a:pPr>
              <a:buFont typeface="Wingdings" pitchFamily="2" charset="2"/>
              <a:buChar char="u"/>
            </a:pPr>
            <a:r>
              <a:rPr lang="zh-CN" altLang="en-US" dirty="0" smtClean="0">
                <a:solidFill>
                  <a:srgbClr val="C00000"/>
                </a:solidFill>
              </a:rPr>
              <a:t>不让内侵节点获取诚信值计算函数</a:t>
            </a:r>
            <a:endParaRPr lang="en-US" altLang="zh-CN" dirty="0" smtClean="0">
              <a:solidFill>
                <a:srgbClr val="C00000"/>
              </a:solidFill>
            </a:endParaRPr>
          </a:p>
          <a:p>
            <a:r>
              <a:rPr lang="en-US" altLang="zh-CN" dirty="0" smtClean="0">
                <a:solidFill>
                  <a:srgbClr val="C00000"/>
                </a:solidFill>
              </a:rPr>
              <a:t>        </a:t>
            </a:r>
            <a:r>
              <a:rPr lang="zh-CN" altLang="en-US" dirty="0" smtClean="0"/>
              <a:t>如果恶意节点知道诚信值计算函数，它就可以估计邻居对它评估的诚信值，它就可以智慧地调节它的丢弃速率并不被邻居评估为恶意节点。所以必须隐藏好诚信值计算函数</a:t>
            </a:r>
            <a:endParaRPr lang="en-US" altLang="zh-CN" dirty="0" smtClean="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4</a:t>
            </a:fld>
            <a:r>
              <a:rPr lang="en-US" altLang="zh-CN" dirty="0" smtClean="0"/>
              <a:t>/56</a:t>
            </a:r>
            <a:endParaRPr lang="en-US" altLang="zh-CN" dirty="0"/>
          </a:p>
        </p:txBody>
      </p:sp>
      <p:sp>
        <p:nvSpPr>
          <p:cNvPr id="8" name="TextBox 7"/>
          <p:cNvSpPr txBox="1"/>
          <p:nvPr/>
        </p:nvSpPr>
        <p:spPr>
          <a:xfrm>
            <a:off x="1187624" y="620688"/>
            <a:ext cx="7128792" cy="4493538"/>
          </a:xfrm>
          <a:prstGeom prst="rect">
            <a:avLst/>
          </a:prstGeom>
          <a:noFill/>
        </p:spPr>
        <p:txBody>
          <a:bodyPr wrap="square" rtlCol="0">
            <a:spAutoFit/>
          </a:bodyPr>
          <a:lstStyle/>
          <a:p>
            <a:r>
              <a:rPr lang="en-US" altLang="zh-CN" sz="2800" dirty="0" smtClean="0">
                <a:solidFill>
                  <a:srgbClr val="FF0000"/>
                </a:solidFill>
              </a:rPr>
              <a:t>15.2 </a:t>
            </a:r>
            <a:r>
              <a:rPr lang="zh-CN" altLang="en-US" sz="2800" dirty="0" smtClean="0">
                <a:solidFill>
                  <a:srgbClr val="FF0000"/>
                </a:solidFill>
              </a:rPr>
              <a:t>简单数据加密技术</a:t>
            </a:r>
            <a:r>
              <a:rPr lang="en-US" altLang="zh-CN" sz="2800" dirty="0" smtClean="0">
                <a:solidFill>
                  <a:srgbClr val="FF0000"/>
                </a:solidFill>
              </a:rPr>
              <a:t>—</a:t>
            </a:r>
            <a:r>
              <a:rPr lang="zh-CN" altLang="en-US" sz="2800" dirty="0" smtClean="0">
                <a:solidFill>
                  <a:srgbClr val="FF0000"/>
                </a:solidFill>
              </a:rPr>
              <a:t>替换加密法（续）</a:t>
            </a:r>
            <a:endParaRPr lang="en-US" altLang="zh-CN" sz="2800" dirty="0" smtClean="0">
              <a:solidFill>
                <a:srgbClr val="FF0000"/>
              </a:solidFill>
            </a:endParaRPr>
          </a:p>
          <a:p>
            <a:endParaRPr lang="en-US" altLang="zh-CN" dirty="0" smtClean="0"/>
          </a:p>
          <a:p>
            <a:pPr marL="342900" indent="-342900"/>
            <a:r>
              <a:rPr lang="en-US" altLang="zh-CN" sz="2400" dirty="0" smtClean="0">
                <a:solidFill>
                  <a:srgbClr val="0000CC"/>
                </a:solidFill>
              </a:rPr>
              <a:t>3</a:t>
            </a:r>
            <a:r>
              <a:rPr lang="zh-CN" altLang="en-US" sz="2400" dirty="0" smtClean="0">
                <a:solidFill>
                  <a:srgbClr val="0000CC"/>
                </a:solidFill>
              </a:rPr>
              <a:t>、单码加密法</a:t>
            </a:r>
            <a:r>
              <a:rPr lang="en-US" altLang="zh-CN" sz="2400" dirty="0" smtClean="0">
                <a:solidFill>
                  <a:srgbClr val="0000CC"/>
                </a:solidFill>
              </a:rPr>
              <a:t>        </a:t>
            </a:r>
          </a:p>
          <a:p>
            <a:pPr marL="342900" indent="-342900"/>
            <a:r>
              <a:rPr lang="zh-CN" altLang="en-US" dirty="0" smtClean="0"/>
              <a:t>             随机单码替换。如</a:t>
            </a:r>
            <a:r>
              <a:rPr lang="en-US" altLang="zh-CN" dirty="0" smtClean="0"/>
              <a:t>A</a:t>
            </a:r>
            <a:r>
              <a:rPr lang="zh-CN" altLang="en-US" dirty="0" smtClean="0"/>
              <a:t>可以换成</a:t>
            </a:r>
            <a:r>
              <a:rPr lang="en-US" altLang="zh-CN" dirty="0" smtClean="0"/>
              <a:t>F</a:t>
            </a:r>
            <a:r>
              <a:rPr lang="zh-CN" altLang="en-US" dirty="0" smtClean="0"/>
              <a:t>，</a:t>
            </a:r>
            <a:r>
              <a:rPr lang="en-US" altLang="zh-CN" dirty="0" smtClean="0"/>
              <a:t>B</a:t>
            </a:r>
            <a:r>
              <a:rPr lang="zh-CN" altLang="en-US" dirty="0" smtClean="0"/>
              <a:t>可以换成</a:t>
            </a:r>
            <a:r>
              <a:rPr lang="en-US" altLang="zh-CN" dirty="0" smtClean="0"/>
              <a:t>Z</a:t>
            </a:r>
            <a:r>
              <a:rPr lang="zh-CN" altLang="en-US" dirty="0" smtClean="0"/>
              <a:t>，</a:t>
            </a:r>
            <a:r>
              <a:rPr lang="en-US" altLang="zh-CN" dirty="0" smtClean="0"/>
              <a:t>B</a:t>
            </a:r>
            <a:r>
              <a:rPr lang="zh-CN" altLang="en-US" dirty="0" smtClean="0"/>
              <a:t>的替换与</a:t>
            </a:r>
            <a:r>
              <a:rPr lang="en-US" altLang="zh-CN" dirty="0" smtClean="0"/>
              <a:t>A</a:t>
            </a:r>
            <a:r>
              <a:rPr lang="zh-CN" altLang="en-US" dirty="0" smtClean="0"/>
              <a:t>没有关系。但是具有一一对应关系。</a:t>
            </a:r>
            <a:r>
              <a:rPr lang="en-US" altLang="zh-CN" dirty="0" smtClean="0"/>
              <a:t>26</a:t>
            </a:r>
            <a:r>
              <a:rPr lang="zh-CN" altLang="en-US" dirty="0" smtClean="0"/>
              <a:t>！</a:t>
            </a:r>
            <a:r>
              <a:rPr lang="en-US" altLang="zh-CN" dirty="0" smtClean="0"/>
              <a:t>=4</a:t>
            </a:r>
            <a:r>
              <a:rPr lang="zh-CN" altLang="en-US" dirty="0" smtClean="0"/>
              <a:t>*</a:t>
            </a:r>
            <a:r>
              <a:rPr lang="en-US" altLang="zh-CN" dirty="0" smtClean="0"/>
              <a:t>10</a:t>
            </a:r>
            <a:r>
              <a:rPr lang="en-US" altLang="zh-CN" baseline="30000" dirty="0" smtClean="0"/>
              <a:t>26</a:t>
            </a:r>
            <a:r>
              <a:rPr lang="zh-CN" altLang="en-US" dirty="0" smtClean="0"/>
              <a:t>种可能性，很难破解。</a:t>
            </a:r>
            <a:endParaRPr lang="en-US" altLang="zh-CN" dirty="0" smtClean="0"/>
          </a:p>
          <a:p>
            <a:pPr marL="342900" indent="-342900"/>
            <a:endParaRPr lang="en-US" altLang="zh-CN" sz="2400" dirty="0" smtClean="0">
              <a:solidFill>
                <a:srgbClr val="0000CC"/>
              </a:solidFill>
            </a:endParaRPr>
          </a:p>
          <a:p>
            <a:pPr marL="342900" indent="-342900"/>
            <a:r>
              <a:rPr lang="en-US" altLang="zh-CN" sz="2400" dirty="0" smtClean="0">
                <a:solidFill>
                  <a:srgbClr val="0000CC"/>
                </a:solidFill>
              </a:rPr>
              <a:t>4</a:t>
            </a:r>
            <a:r>
              <a:rPr lang="zh-CN" altLang="en-US" sz="2400" dirty="0" smtClean="0">
                <a:solidFill>
                  <a:srgbClr val="0000CC"/>
                </a:solidFill>
              </a:rPr>
              <a:t>、同音替换加密法（</a:t>
            </a:r>
            <a:r>
              <a:rPr lang="en-US" altLang="zh-CN" sz="2400" dirty="0" smtClean="0">
                <a:solidFill>
                  <a:srgbClr val="0000CC"/>
                </a:solidFill>
              </a:rPr>
              <a:t>Homophonic Substitution Cipher</a:t>
            </a:r>
            <a:r>
              <a:rPr lang="zh-CN" altLang="en-US" sz="2400" dirty="0" smtClean="0">
                <a:solidFill>
                  <a:srgbClr val="0000CC"/>
                </a:solidFill>
              </a:rPr>
              <a:t>）</a:t>
            </a:r>
            <a:endParaRPr lang="en-US" altLang="zh-CN" sz="2400" dirty="0" smtClean="0">
              <a:solidFill>
                <a:srgbClr val="0000CC"/>
              </a:solidFill>
            </a:endParaRPr>
          </a:p>
          <a:p>
            <a:pPr marL="342900" indent="-342900"/>
            <a:r>
              <a:rPr lang="zh-CN" altLang="en-US" sz="2400" dirty="0" smtClean="0"/>
              <a:t>        </a:t>
            </a:r>
            <a:r>
              <a:rPr lang="zh-CN" altLang="en-US" dirty="0" smtClean="0"/>
              <a:t>一个字母有多个字母替换，如</a:t>
            </a:r>
            <a:r>
              <a:rPr lang="en-US" altLang="zh-CN" dirty="0" smtClean="0"/>
              <a:t>A</a:t>
            </a:r>
            <a:r>
              <a:rPr lang="zh-CN" altLang="en-US" dirty="0" smtClean="0"/>
              <a:t>可以换成</a:t>
            </a:r>
            <a:r>
              <a:rPr lang="en-US" altLang="zh-CN" dirty="0" smtClean="0"/>
              <a:t>D</a:t>
            </a:r>
            <a:r>
              <a:rPr lang="zh-CN" altLang="en-US" dirty="0" smtClean="0"/>
              <a:t>、</a:t>
            </a:r>
            <a:r>
              <a:rPr lang="en-US" altLang="zh-CN" dirty="0" smtClean="0"/>
              <a:t>H</a:t>
            </a:r>
            <a:r>
              <a:rPr lang="zh-CN" altLang="en-US" dirty="0" smtClean="0"/>
              <a:t>、</a:t>
            </a:r>
            <a:r>
              <a:rPr lang="en-US" altLang="zh-CN" dirty="0" smtClean="0"/>
              <a:t>P</a:t>
            </a:r>
            <a:r>
              <a:rPr lang="zh-CN" altLang="en-US" dirty="0" smtClean="0"/>
              <a:t>、</a:t>
            </a:r>
            <a:r>
              <a:rPr lang="en-US" altLang="zh-CN" dirty="0" smtClean="0"/>
              <a:t>R</a:t>
            </a:r>
            <a:r>
              <a:rPr lang="zh-CN" altLang="en-US" dirty="0" smtClean="0"/>
              <a:t>，</a:t>
            </a:r>
            <a:r>
              <a:rPr lang="en-US" altLang="zh-CN" dirty="0" smtClean="0"/>
              <a:t>B</a:t>
            </a:r>
            <a:r>
              <a:rPr lang="zh-CN" altLang="en-US" dirty="0" smtClean="0"/>
              <a:t>可以换成</a:t>
            </a:r>
            <a:r>
              <a:rPr lang="en-US" altLang="zh-CN" dirty="0" smtClean="0"/>
              <a:t>E</a:t>
            </a:r>
            <a:r>
              <a:rPr lang="zh-CN" altLang="en-US" dirty="0" smtClean="0"/>
              <a:t>、</a:t>
            </a:r>
            <a:r>
              <a:rPr lang="en-US" altLang="zh-CN" dirty="0" smtClean="0"/>
              <a:t>I</a:t>
            </a:r>
            <a:r>
              <a:rPr lang="zh-CN" altLang="en-US" dirty="0" smtClean="0"/>
              <a:t>、</a:t>
            </a:r>
            <a:r>
              <a:rPr lang="en-US" altLang="zh-CN" dirty="0" smtClean="0"/>
              <a:t>P</a:t>
            </a:r>
            <a:r>
              <a:rPr lang="zh-CN" altLang="en-US" dirty="0" smtClean="0"/>
              <a:t>、</a:t>
            </a:r>
            <a:r>
              <a:rPr lang="en-US" altLang="zh-CN" dirty="0" smtClean="0"/>
              <a:t>S</a:t>
            </a:r>
            <a:r>
              <a:rPr lang="zh-CN" altLang="en-US" dirty="0" smtClean="0"/>
              <a:t>。密文中的同一个</a:t>
            </a:r>
            <a:r>
              <a:rPr lang="en-US" altLang="zh-CN" dirty="0" smtClean="0"/>
              <a:t>P</a:t>
            </a:r>
            <a:r>
              <a:rPr lang="zh-CN" altLang="en-US" dirty="0" smtClean="0"/>
              <a:t>解密成</a:t>
            </a:r>
            <a:r>
              <a:rPr lang="en-US" altLang="zh-CN" dirty="0" smtClean="0"/>
              <a:t>A</a:t>
            </a:r>
            <a:r>
              <a:rPr lang="zh-CN" altLang="en-US" dirty="0" smtClean="0"/>
              <a:t>还是</a:t>
            </a:r>
            <a:r>
              <a:rPr lang="en-US" altLang="zh-CN" dirty="0" smtClean="0"/>
              <a:t>B</a:t>
            </a:r>
            <a:r>
              <a:rPr lang="zh-CN" altLang="en-US" dirty="0" smtClean="0"/>
              <a:t>？</a:t>
            </a:r>
            <a:endParaRPr lang="en-US" altLang="zh-CN" dirty="0" smtClean="0"/>
          </a:p>
          <a:p>
            <a:pPr marL="342900" indent="-342900"/>
            <a:r>
              <a:rPr lang="en-US" altLang="zh-CN" sz="2400" dirty="0" smtClean="0">
                <a:solidFill>
                  <a:srgbClr val="0000CC"/>
                </a:solidFill>
              </a:rPr>
              <a:t>5</a:t>
            </a:r>
            <a:r>
              <a:rPr lang="zh-CN" altLang="en-US" sz="2400" dirty="0" smtClean="0">
                <a:solidFill>
                  <a:srgbClr val="0000CC"/>
                </a:solidFill>
              </a:rPr>
              <a:t>、块替换加密法（</a:t>
            </a:r>
            <a:r>
              <a:rPr lang="en-US" altLang="zh-CN" sz="2400" dirty="0" smtClean="0">
                <a:solidFill>
                  <a:srgbClr val="0000CC"/>
                </a:solidFill>
              </a:rPr>
              <a:t>Polygram Substitution Cipher</a:t>
            </a:r>
            <a:r>
              <a:rPr lang="zh-CN" altLang="en-US" sz="2400" dirty="0" smtClean="0">
                <a:solidFill>
                  <a:srgbClr val="0000CC"/>
                </a:solidFill>
              </a:rPr>
              <a:t>）</a:t>
            </a:r>
            <a:endParaRPr lang="en-US" altLang="zh-CN" sz="2400" dirty="0" smtClean="0">
              <a:solidFill>
                <a:srgbClr val="0000CC"/>
              </a:solidFill>
            </a:endParaRPr>
          </a:p>
          <a:p>
            <a:pPr marL="342900" indent="-342900"/>
            <a:r>
              <a:rPr lang="en-US" altLang="zh-CN" sz="2400" dirty="0" smtClean="0"/>
              <a:t>        </a:t>
            </a:r>
            <a:r>
              <a:rPr lang="zh-CN" altLang="en-US" dirty="0" smtClean="0"/>
              <a:t>一次把一块字母换成另一块字母，而不是逐个字母替换。</a:t>
            </a:r>
            <a:endParaRPr lang="en-US" altLang="zh-CN" dirty="0" smtClean="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40</a:t>
            </a:fld>
            <a:r>
              <a:rPr lang="en-US" altLang="zh-CN" dirty="0" smtClean="0"/>
              <a:t>/56</a:t>
            </a:r>
            <a:endParaRPr lang="en-US" altLang="zh-CN" dirty="0"/>
          </a:p>
        </p:txBody>
      </p:sp>
      <p:sp>
        <p:nvSpPr>
          <p:cNvPr id="4" name="矩形 3"/>
          <p:cNvSpPr/>
          <p:nvPr/>
        </p:nvSpPr>
        <p:spPr>
          <a:xfrm>
            <a:off x="539552" y="260648"/>
            <a:ext cx="7920880" cy="1200329"/>
          </a:xfrm>
          <a:prstGeom prst="rect">
            <a:avLst/>
          </a:prstGeom>
        </p:spPr>
        <p:txBody>
          <a:bodyPr wrap="square">
            <a:spAutoFit/>
          </a:bodyPr>
          <a:lstStyle/>
          <a:p>
            <a:r>
              <a:rPr lang="zh-CN" altLang="en-US" dirty="0" smtClean="0">
                <a:solidFill>
                  <a:srgbClr val="00B050"/>
                </a:solidFill>
              </a:rPr>
              <a:t>（</a:t>
            </a:r>
            <a:r>
              <a:rPr lang="en-US" altLang="zh-CN" dirty="0" smtClean="0">
                <a:solidFill>
                  <a:srgbClr val="00B050"/>
                </a:solidFill>
              </a:rPr>
              <a:t>3</a:t>
            </a:r>
            <a:r>
              <a:rPr lang="zh-CN" altLang="en-US" dirty="0" smtClean="0">
                <a:solidFill>
                  <a:srgbClr val="00B050"/>
                </a:solidFill>
              </a:rPr>
              <a:t>）防御阶段</a:t>
            </a:r>
            <a:r>
              <a:rPr lang="en-US" altLang="zh-CN" dirty="0" smtClean="0">
                <a:solidFill>
                  <a:srgbClr val="00B050"/>
                </a:solidFill>
              </a:rPr>
              <a:t>3—</a:t>
            </a:r>
            <a:r>
              <a:rPr lang="zh-CN" altLang="en-US" dirty="0" smtClean="0">
                <a:solidFill>
                  <a:srgbClr val="00B050"/>
                </a:solidFill>
              </a:rPr>
              <a:t>基于直接诚信值的检测</a:t>
            </a:r>
            <a:endParaRPr lang="en-US" altLang="zh-CN" dirty="0" smtClean="0">
              <a:solidFill>
                <a:srgbClr val="00B050"/>
              </a:solidFill>
            </a:endParaRPr>
          </a:p>
          <a:p>
            <a:r>
              <a:rPr lang="zh-CN" altLang="en-US" dirty="0" smtClean="0"/>
              <a:t>        优化诚信值门限</a:t>
            </a:r>
            <a:r>
              <a:rPr lang="en-US" altLang="zh-CN" dirty="0" smtClean="0"/>
              <a:t>—</a:t>
            </a:r>
            <a:r>
              <a:rPr lang="zh-CN" altLang="en-US" dirty="0" smtClean="0"/>
              <a:t>依据网络环境和具体的应用进行折衷。最大化检测概率，最小化虚警概率；</a:t>
            </a:r>
            <a:endParaRPr lang="en-US" altLang="zh-CN" dirty="0" smtClean="0"/>
          </a:p>
          <a:p>
            <a:r>
              <a:rPr lang="zh-CN" altLang="en-US" dirty="0" smtClean="0"/>
              <a:t>        静态诚信值门限与动态诚信值门限相结合。</a:t>
            </a:r>
            <a:endParaRPr lang="en-US" altLang="zh-CN" dirty="0" smtClean="0"/>
          </a:p>
        </p:txBody>
      </p:sp>
      <p:sp>
        <p:nvSpPr>
          <p:cNvPr id="5" name="矩形 4"/>
          <p:cNvSpPr/>
          <p:nvPr/>
        </p:nvSpPr>
        <p:spPr>
          <a:xfrm>
            <a:off x="539552" y="1340768"/>
            <a:ext cx="7920880" cy="3139321"/>
          </a:xfrm>
          <a:prstGeom prst="rect">
            <a:avLst/>
          </a:prstGeom>
        </p:spPr>
        <p:txBody>
          <a:bodyPr wrap="square">
            <a:spAutoFit/>
          </a:bodyPr>
          <a:lstStyle/>
          <a:p>
            <a:r>
              <a:rPr lang="zh-CN" altLang="en-US" dirty="0" smtClean="0">
                <a:solidFill>
                  <a:srgbClr val="00B050"/>
                </a:solidFill>
              </a:rPr>
              <a:t>（</a:t>
            </a:r>
            <a:r>
              <a:rPr lang="en-US" altLang="zh-CN" dirty="0" smtClean="0">
                <a:solidFill>
                  <a:srgbClr val="00B050"/>
                </a:solidFill>
              </a:rPr>
              <a:t>4</a:t>
            </a:r>
            <a:r>
              <a:rPr lang="zh-CN" altLang="en-US" dirty="0" smtClean="0">
                <a:solidFill>
                  <a:srgbClr val="00B050"/>
                </a:solidFill>
              </a:rPr>
              <a:t>）防御阶段</a:t>
            </a:r>
            <a:r>
              <a:rPr lang="en-US" altLang="zh-CN" dirty="0" smtClean="0">
                <a:solidFill>
                  <a:srgbClr val="00B050"/>
                </a:solidFill>
              </a:rPr>
              <a:t>4—</a:t>
            </a:r>
            <a:r>
              <a:rPr lang="zh-CN" altLang="en-US" dirty="0" smtClean="0">
                <a:solidFill>
                  <a:srgbClr val="00B050"/>
                </a:solidFill>
              </a:rPr>
              <a:t>从邻居节点收集间接诚信值</a:t>
            </a:r>
            <a:endParaRPr lang="en-US" altLang="zh-CN" dirty="0" smtClean="0">
              <a:solidFill>
                <a:srgbClr val="00B050"/>
              </a:solidFill>
            </a:endParaRPr>
          </a:p>
          <a:p>
            <a:r>
              <a:rPr lang="en-US" altLang="zh-CN" dirty="0" smtClean="0">
                <a:solidFill>
                  <a:srgbClr val="00B050"/>
                </a:solidFill>
              </a:rPr>
              <a:t>        </a:t>
            </a:r>
            <a:r>
              <a:rPr lang="zh-CN" altLang="en-US" dirty="0" smtClean="0"/>
              <a:t>从可靠邻居处获得可靠间接信息；</a:t>
            </a:r>
            <a:endParaRPr lang="en-US" altLang="zh-CN" dirty="0" smtClean="0"/>
          </a:p>
          <a:p>
            <a:r>
              <a:rPr lang="en-US" altLang="zh-CN" dirty="0" smtClean="0"/>
              <a:t>        </a:t>
            </a:r>
            <a:r>
              <a:rPr lang="zh-CN" altLang="en-US" dirty="0" smtClean="0"/>
              <a:t>间接信息按照邻居节点的诚信度来加权；</a:t>
            </a:r>
            <a:endParaRPr lang="en-US" altLang="zh-CN" dirty="0" smtClean="0"/>
          </a:p>
          <a:p>
            <a:r>
              <a:rPr lang="en-US" altLang="zh-CN" dirty="0" smtClean="0"/>
              <a:t>        </a:t>
            </a:r>
            <a:r>
              <a:rPr lang="zh-CN" altLang="en-US" dirty="0" smtClean="0"/>
              <a:t>设计合理的统计方法；</a:t>
            </a:r>
            <a:endParaRPr lang="en-US" altLang="zh-CN" dirty="0" smtClean="0"/>
          </a:p>
          <a:p>
            <a:r>
              <a:rPr lang="en-US" altLang="zh-CN" dirty="0" smtClean="0"/>
              <a:t>        </a:t>
            </a:r>
            <a:r>
              <a:rPr lang="zh-CN" altLang="en-US" dirty="0" smtClean="0"/>
              <a:t>可使用多种诚信值（对应多种不同的攻击行为）。</a:t>
            </a:r>
            <a:endParaRPr lang="en-US" altLang="zh-CN" dirty="0" smtClean="0"/>
          </a:p>
          <a:p>
            <a:endParaRPr lang="en-US" altLang="zh-CN" dirty="0" smtClean="0"/>
          </a:p>
          <a:p>
            <a:r>
              <a:rPr lang="en-US" altLang="zh-CN" dirty="0" smtClean="0"/>
              <a:t>    </a:t>
            </a:r>
            <a:r>
              <a:rPr lang="zh-CN" altLang="en-US" dirty="0" smtClean="0"/>
              <a:t>    下面这篇论文给出这样的结论：</a:t>
            </a:r>
            <a:r>
              <a:rPr lang="en-US" altLang="zh-CN" dirty="0" smtClean="0">
                <a:solidFill>
                  <a:schemeClr val="accent2"/>
                </a:solidFill>
              </a:rPr>
              <a:t>2k+1</a:t>
            </a:r>
            <a:r>
              <a:rPr lang="zh-CN" altLang="en-US" dirty="0" smtClean="0">
                <a:solidFill>
                  <a:schemeClr val="accent2"/>
                </a:solidFill>
              </a:rPr>
              <a:t>正确行为的节点，可以清除</a:t>
            </a:r>
            <a:r>
              <a:rPr lang="en-US" altLang="zh-CN" dirty="0" smtClean="0">
                <a:solidFill>
                  <a:schemeClr val="accent2"/>
                </a:solidFill>
              </a:rPr>
              <a:t>k</a:t>
            </a:r>
            <a:r>
              <a:rPr lang="zh-CN" altLang="en-US" dirty="0" smtClean="0">
                <a:solidFill>
                  <a:schemeClr val="accent2"/>
                </a:solidFill>
              </a:rPr>
              <a:t>个内侵节点。</a:t>
            </a:r>
            <a:endParaRPr lang="en-US" altLang="zh-CN" dirty="0" smtClean="0">
              <a:solidFill>
                <a:schemeClr val="accent2"/>
              </a:solidFill>
            </a:endParaRPr>
          </a:p>
          <a:p>
            <a:r>
              <a:rPr lang="en-US" altLang="zh-CN" dirty="0" smtClean="0"/>
              <a:t>        </a:t>
            </a:r>
            <a:r>
              <a:rPr lang="en-US" altLang="zh-CN" sz="1600" dirty="0" smtClean="0"/>
              <a:t>Leslie </a:t>
            </a:r>
            <a:r>
              <a:rPr lang="en-US" altLang="zh-CN" sz="1600" dirty="0" err="1" smtClean="0"/>
              <a:t>Lamport</a:t>
            </a:r>
            <a:r>
              <a:rPr lang="en-US" altLang="zh-CN" sz="1600" dirty="0" smtClean="0"/>
              <a:t>, Robert </a:t>
            </a:r>
            <a:r>
              <a:rPr lang="en-US" altLang="zh-CN" sz="1600" dirty="0" err="1" smtClean="0"/>
              <a:t>Shostak</a:t>
            </a:r>
            <a:r>
              <a:rPr lang="en-US" altLang="zh-CN" sz="1600" dirty="0" smtClean="0"/>
              <a:t>, and Marshall Pease, “The Byzantine Generals Problem,” ACM Transactions on Programming Languages and Systems, Vol. 4, No. 3, July 1982, pp. 382-401.</a:t>
            </a:r>
          </a:p>
        </p:txBody>
      </p:sp>
      <p:sp>
        <p:nvSpPr>
          <p:cNvPr id="6" name="矩形 5"/>
          <p:cNvSpPr/>
          <p:nvPr/>
        </p:nvSpPr>
        <p:spPr>
          <a:xfrm>
            <a:off x="539552" y="4365104"/>
            <a:ext cx="7992888" cy="1200329"/>
          </a:xfrm>
          <a:prstGeom prst="rect">
            <a:avLst/>
          </a:prstGeom>
        </p:spPr>
        <p:txBody>
          <a:bodyPr wrap="square">
            <a:spAutoFit/>
          </a:bodyPr>
          <a:lstStyle/>
          <a:p>
            <a:r>
              <a:rPr lang="zh-CN" altLang="en-US" dirty="0" smtClean="0">
                <a:solidFill>
                  <a:srgbClr val="00B050"/>
                </a:solidFill>
              </a:rPr>
              <a:t>（</a:t>
            </a:r>
            <a:r>
              <a:rPr lang="en-US" altLang="zh-CN" dirty="0" smtClean="0">
                <a:solidFill>
                  <a:srgbClr val="00B050"/>
                </a:solidFill>
              </a:rPr>
              <a:t>5</a:t>
            </a:r>
            <a:r>
              <a:rPr lang="zh-CN" altLang="en-US" dirty="0" smtClean="0">
                <a:solidFill>
                  <a:srgbClr val="00B050"/>
                </a:solidFill>
              </a:rPr>
              <a:t>）防御阶段</a:t>
            </a:r>
            <a:r>
              <a:rPr lang="en-US" altLang="zh-CN" dirty="0" smtClean="0">
                <a:solidFill>
                  <a:srgbClr val="00B050"/>
                </a:solidFill>
              </a:rPr>
              <a:t>5—</a:t>
            </a:r>
            <a:r>
              <a:rPr lang="zh-CN" altLang="en-US" dirty="0" smtClean="0">
                <a:solidFill>
                  <a:srgbClr val="00B050"/>
                </a:solidFill>
              </a:rPr>
              <a:t>基于诚信值的检测</a:t>
            </a:r>
            <a:endParaRPr lang="en-US" altLang="zh-CN" dirty="0" smtClean="0">
              <a:solidFill>
                <a:srgbClr val="00B050"/>
              </a:solidFill>
            </a:endParaRPr>
          </a:p>
          <a:p>
            <a:r>
              <a:rPr lang="en-US" altLang="zh-CN" dirty="0" smtClean="0">
                <a:solidFill>
                  <a:srgbClr val="00B050"/>
                </a:solidFill>
              </a:rPr>
              <a:t>        </a:t>
            </a:r>
            <a:r>
              <a:rPr lang="en-US" altLang="zh-CN" dirty="0" smtClean="0">
                <a:solidFill>
                  <a:schemeClr val="accent2"/>
                </a:solidFill>
              </a:rPr>
              <a:t>k</a:t>
            </a:r>
            <a:r>
              <a:rPr lang="zh-CN" altLang="en-US" dirty="0" smtClean="0">
                <a:solidFill>
                  <a:schemeClr val="accent2"/>
                </a:solidFill>
              </a:rPr>
              <a:t>个不交叉的多个路由能完全消除选择性转发攻击（包括至多</a:t>
            </a:r>
            <a:r>
              <a:rPr lang="en-US" altLang="zh-CN" dirty="0" smtClean="0">
                <a:solidFill>
                  <a:schemeClr val="accent2"/>
                </a:solidFill>
              </a:rPr>
              <a:t>k</a:t>
            </a:r>
            <a:r>
              <a:rPr lang="zh-CN" altLang="en-US" dirty="0" smtClean="0">
                <a:solidFill>
                  <a:schemeClr val="accent2"/>
                </a:solidFill>
              </a:rPr>
              <a:t>个恶意节点）</a:t>
            </a:r>
            <a:r>
              <a:rPr lang="zh-CN" altLang="en-US" dirty="0" smtClean="0">
                <a:solidFill>
                  <a:srgbClr val="00B050"/>
                </a:solidFill>
              </a:rPr>
              <a:t>，</a:t>
            </a:r>
            <a:r>
              <a:rPr lang="zh-CN" altLang="en-US" dirty="0" smtClean="0"/>
              <a:t>当存在多于</a:t>
            </a:r>
            <a:r>
              <a:rPr lang="en-US" altLang="zh-CN" dirty="0" smtClean="0"/>
              <a:t>k</a:t>
            </a:r>
            <a:r>
              <a:rPr lang="zh-CN" altLang="en-US" dirty="0" smtClean="0"/>
              <a:t>个恶意节点时，它依然能提高一定的保护。这是下面这篇论文给出的结论。</a:t>
            </a:r>
            <a:endParaRPr lang="en-US" altLang="zh-CN" dirty="0" smtClean="0"/>
          </a:p>
        </p:txBody>
      </p:sp>
      <p:sp>
        <p:nvSpPr>
          <p:cNvPr id="7" name="矩形 6"/>
          <p:cNvSpPr/>
          <p:nvPr/>
        </p:nvSpPr>
        <p:spPr>
          <a:xfrm>
            <a:off x="467544" y="5580529"/>
            <a:ext cx="8352928" cy="584775"/>
          </a:xfrm>
          <a:prstGeom prst="rect">
            <a:avLst/>
          </a:prstGeom>
        </p:spPr>
        <p:txBody>
          <a:bodyPr wrap="square">
            <a:spAutoFit/>
          </a:bodyPr>
          <a:lstStyle/>
          <a:p>
            <a:r>
              <a:rPr lang="en-US" altLang="zh-CN" sz="1600" dirty="0" smtClean="0"/>
              <a:t>        Chris </a:t>
            </a:r>
            <a:r>
              <a:rPr lang="en-US" altLang="zh-CN" sz="1600" dirty="0" err="1" smtClean="0"/>
              <a:t>Karlof</a:t>
            </a:r>
            <a:r>
              <a:rPr lang="en-US" altLang="zh-CN" sz="1600" dirty="0" smtClean="0"/>
              <a:t> and David Wagner, “Secure routing in wireless sensor networks: attacks and countermeasures,” Ad Hoc Networks Journal, Vol.1, Issue 2-3, 2003, pp. 293-315.</a:t>
            </a:r>
            <a:endParaRPr lang="zh-CN" altLang="en-US" sz="16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41</a:t>
            </a:fld>
            <a:r>
              <a:rPr lang="en-US" altLang="zh-CN" dirty="0" smtClean="0"/>
              <a:t>/56</a:t>
            </a:r>
            <a:endParaRPr lang="en-US" altLang="zh-CN" dirty="0"/>
          </a:p>
        </p:txBody>
      </p:sp>
      <p:sp>
        <p:nvSpPr>
          <p:cNvPr id="4" name="TextBox 3"/>
          <p:cNvSpPr txBox="1"/>
          <p:nvPr/>
        </p:nvSpPr>
        <p:spPr>
          <a:xfrm>
            <a:off x="611560" y="476672"/>
            <a:ext cx="7848872" cy="1754326"/>
          </a:xfrm>
          <a:prstGeom prst="rect">
            <a:avLst/>
          </a:prstGeom>
          <a:noFill/>
        </p:spPr>
        <p:txBody>
          <a:bodyPr wrap="square" rtlCol="0">
            <a:spAutoFit/>
          </a:bodyPr>
          <a:lstStyle/>
          <a:p>
            <a:r>
              <a:rPr lang="zh-CN" altLang="en-US" dirty="0" smtClean="0"/>
              <a:t>        </a:t>
            </a:r>
            <a:r>
              <a:rPr lang="en-US" altLang="zh-CN" dirty="0" smtClean="0"/>
              <a:t>n</a:t>
            </a:r>
            <a:r>
              <a:rPr lang="zh-CN" altLang="en-US" dirty="0" smtClean="0"/>
              <a:t>个相同的数据包沿</a:t>
            </a:r>
            <a:r>
              <a:rPr lang="en-US" altLang="zh-CN" dirty="0" smtClean="0"/>
              <a:t>n</a:t>
            </a:r>
            <a:r>
              <a:rPr lang="zh-CN" altLang="en-US" dirty="0" smtClean="0"/>
              <a:t>条不同路径发送，多费</a:t>
            </a:r>
            <a:r>
              <a:rPr lang="en-US" altLang="zh-CN" dirty="0" smtClean="0"/>
              <a:t>n-1</a:t>
            </a:r>
            <a:r>
              <a:rPr lang="zh-CN" altLang="en-US" dirty="0" smtClean="0"/>
              <a:t>条路径，且耗能是</a:t>
            </a:r>
            <a:r>
              <a:rPr lang="en-US" altLang="zh-CN" dirty="0" smtClean="0"/>
              <a:t>1</a:t>
            </a:r>
            <a:r>
              <a:rPr lang="zh-CN" altLang="en-US" dirty="0" smtClean="0"/>
              <a:t>条路径的</a:t>
            </a:r>
            <a:r>
              <a:rPr lang="en-US" altLang="zh-CN" dirty="0" smtClean="0"/>
              <a:t>n</a:t>
            </a:r>
            <a:r>
              <a:rPr lang="zh-CN" altLang="en-US" dirty="0" smtClean="0"/>
              <a:t>倍。必须在可靠性（冗余度）与能耗之间进行折衷，否则网络性能会大大下降。</a:t>
            </a:r>
            <a:endParaRPr lang="en-US" altLang="zh-CN" dirty="0" smtClean="0"/>
          </a:p>
          <a:p>
            <a:r>
              <a:rPr lang="en-US" altLang="zh-CN" dirty="0" smtClean="0"/>
              <a:t>        </a:t>
            </a:r>
            <a:r>
              <a:rPr lang="zh-CN" altLang="en-US" dirty="0" smtClean="0">
                <a:solidFill>
                  <a:schemeClr val="accent2"/>
                </a:solidFill>
              </a:rPr>
              <a:t>进一步的思考：</a:t>
            </a:r>
            <a:endParaRPr lang="en-US" altLang="zh-CN" dirty="0" smtClean="0">
              <a:solidFill>
                <a:schemeClr val="accent2"/>
              </a:solidFill>
            </a:endParaRPr>
          </a:p>
          <a:p>
            <a:r>
              <a:rPr lang="en-US" altLang="zh-CN" dirty="0" smtClean="0"/>
              <a:t>        </a:t>
            </a:r>
            <a:r>
              <a:rPr lang="zh-CN" altLang="en-US" dirty="0" smtClean="0">
                <a:solidFill>
                  <a:srgbClr val="0000CC"/>
                </a:solidFill>
              </a:rPr>
              <a:t>将诚信机制引入路由算法；</a:t>
            </a:r>
            <a:endParaRPr lang="en-US" altLang="zh-CN" dirty="0" smtClean="0">
              <a:solidFill>
                <a:srgbClr val="0000CC"/>
              </a:solidFill>
            </a:endParaRPr>
          </a:p>
          <a:p>
            <a:r>
              <a:rPr lang="en-US" altLang="zh-CN" dirty="0" smtClean="0"/>
              <a:t>        </a:t>
            </a:r>
            <a:r>
              <a:rPr lang="zh-CN" altLang="en-US" dirty="0" smtClean="0">
                <a:solidFill>
                  <a:srgbClr val="0000CC"/>
                </a:solidFill>
              </a:rPr>
              <a:t>将诚信值变化的快慢引入恶意节点的判断中</a:t>
            </a:r>
            <a:r>
              <a:rPr lang="zh-CN" altLang="en-US" dirty="0" smtClean="0"/>
              <a:t>。</a:t>
            </a:r>
            <a:endParaRPr lang="zh-CN" altLang="en-US" dirty="0"/>
          </a:p>
        </p:txBody>
      </p:sp>
      <p:sp>
        <p:nvSpPr>
          <p:cNvPr id="5" name="TextBox 4"/>
          <p:cNvSpPr txBox="1"/>
          <p:nvPr/>
        </p:nvSpPr>
        <p:spPr>
          <a:xfrm>
            <a:off x="1187624" y="2564904"/>
            <a:ext cx="6408712" cy="646331"/>
          </a:xfrm>
          <a:prstGeom prst="rect">
            <a:avLst/>
          </a:prstGeom>
          <a:noFill/>
        </p:spPr>
        <p:txBody>
          <a:bodyPr wrap="square" rtlCol="0">
            <a:spAutoFit/>
          </a:bodyPr>
          <a:lstStyle/>
          <a:p>
            <a:r>
              <a:rPr lang="zh-CN" altLang="en-US" dirty="0" smtClean="0"/>
              <a:t>胡宇的硕士论文及发表的论文</a:t>
            </a:r>
            <a:endParaRPr lang="en-US" altLang="zh-CN" dirty="0" smtClean="0"/>
          </a:p>
          <a:p>
            <a:r>
              <a:rPr lang="zh-CN" altLang="en-US" dirty="0" smtClean="0"/>
              <a:t>周海的硕士论文及发表的论文</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5</a:t>
            </a:fld>
            <a:r>
              <a:rPr lang="en-US" altLang="zh-CN" dirty="0" smtClean="0"/>
              <a:t>/56</a:t>
            </a:r>
            <a:endParaRPr lang="en-US" altLang="zh-CN" dirty="0"/>
          </a:p>
        </p:txBody>
      </p:sp>
      <p:sp>
        <p:nvSpPr>
          <p:cNvPr id="4" name="TextBox 3"/>
          <p:cNvSpPr txBox="1"/>
          <p:nvPr/>
        </p:nvSpPr>
        <p:spPr>
          <a:xfrm>
            <a:off x="755576" y="632877"/>
            <a:ext cx="7848872" cy="4524315"/>
          </a:xfrm>
          <a:prstGeom prst="rect">
            <a:avLst/>
          </a:prstGeom>
          <a:noFill/>
        </p:spPr>
        <p:txBody>
          <a:bodyPr wrap="square" rtlCol="0">
            <a:spAutoFit/>
          </a:bodyPr>
          <a:lstStyle/>
          <a:p>
            <a:r>
              <a:rPr lang="en-US" altLang="zh-CN" sz="2000" dirty="0" smtClean="0">
                <a:solidFill>
                  <a:srgbClr val="0000CC"/>
                </a:solidFill>
              </a:rPr>
              <a:t>6</a:t>
            </a:r>
            <a:r>
              <a:rPr lang="zh-CN" altLang="en-US" sz="2000" dirty="0" smtClean="0">
                <a:solidFill>
                  <a:srgbClr val="0000CC"/>
                </a:solidFill>
              </a:rPr>
              <a:t>、希尔加密法（</a:t>
            </a:r>
            <a:r>
              <a:rPr lang="en-US" altLang="zh-CN" sz="2000" dirty="0" smtClean="0">
                <a:solidFill>
                  <a:srgbClr val="0000CC"/>
                </a:solidFill>
              </a:rPr>
              <a:t>Hill Cipher</a:t>
            </a:r>
            <a:r>
              <a:rPr lang="zh-CN" altLang="en-US" sz="2000" dirty="0" smtClean="0">
                <a:solidFill>
                  <a:srgbClr val="0000CC"/>
                </a:solidFill>
              </a:rPr>
              <a:t>）</a:t>
            </a:r>
            <a:endParaRPr lang="en-US" altLang="zh-CN" sz="2000" dirty="0" smtClean="0">
              <a:solidFill>
                <a:srgbClr val="0000CC"/>
              </a:solidFill>
            </a:endParaRPr>
          </a:p>
          <a:p>
            <a:r>
              <a:rPr lang="zh-CN" altLang="en-US" dirty="0" smtClean="0">
                <a:solidFill>
                  <a:srgbClr val="FF0000"/>
                </a:solidFill>
              </a:rPr>
              <a:t>加密过程</a:t>
            </a:r>
            <a:endParaRPr lang="en-US" altLang="zh-CN" dirty="0" smtClean="0">
              <a:solidFill>
                <a:srgbClr val="FF0000"/>
              </a:solidFill>
            </a:endParaRPr>
          </a:p>
          <a:p>
            <a:r>
              <a:rPr lang="zh-CN" altLang="en-US" dirty="0" smtClean="0"/>
              <a:t>（</a:t>
            </a:r>
            <a:r>
              <a:rPr lang="en-US" altLang="zh-CN" dirty="0" smtClean="0"/>
              <a:t>1</a:t>
            </a:r>
            <a:r>
              <a:rPr lang="zh-CN" altLang="en-US" dirty="0" smtClean="0"/>
              <a:t>）把明文中的每一个字母看成一个数字。即</a:t>
            </a:r>
            <a:r>
              <a:rPr lang="en-US" altLang="zh-CN" dirty="0" smtClean="0"/>
              <a:t>A=0</a:t>
            </a:r>
            <a:r>
              <a:rPr lang="zh-CN" altLang="en-US" dirty="0" smtClean="0"/>
              <a:t>，</a:t>
            </a:r>
            <a:r>
              <a:rPr lang="en-US" altLang="zh-CN" dirty="0" smtClean="0"/>
              <a:t>B=1</a:t>
            </a:r>
            <a:r>
              <a:rPr lang="zh-CN" altLang="en-US" dirty="0" smtClean="0"/>
              <a:t>，</a:t>
            </a:r>
            <a:r>
              <a:rPr lang="en-US" altLang="zh-CN" dirty="0" smtClean="0"/>
              <a:t>…Z=25</a:t>
            </a:r>
            <a:r>
              <a:rPr lang="zh-CN" altLang="en-US" dirty="0" smtClean="0"/>
              <a:t>。如</a:t>
            </a:r>
            <a:r>
              <a:rPr lang="en-US" altLang="zh-CN" dirty="0" smtClean="0"/>
              <a:t>CAT—2,0,19</a:t>
            </a:r>
            <a:r>
              <a:rPr lang="zh-CN" altLang="en-US" dirty="0" smtClean="0"/>
              <a:t>；</a:t>
            </a:r>
            <a:endParaRPr lang="en-US" altLang="zh-CN" dirty="0" smtClean="0"/>
          </a:p>
          <a:p>
            <a:r>
              <a:rPr lang="zh-CN" altLang="en-US" dirty="0" smtClean="0"/>
              <a:t>（</a:t>
            </a:r>
            <a:r>
              <a:rPr lang="en-US" altLang="zh-CN" dirty="0" smtClean="0"/>
              <a:t>2</a:t>
            </a:r>
            <a:r>
              <a:rPr lang="zh-CN" altLang="en-US" dirty="0" smtClean="0"/>
              <a:t>）把明文经过转换的数字组成一个数字矩阵，例如，如果明文为</a:t>
            </a:r>
            <a:r>
              <a:rPr lang="en-US" altLang="zh-CN" dirty="0" smtClean="0"/>
              <a:t>CAT</a:t>
            </a:r>
            <a:r>
              <a:rPr lang="zh-CN" altLang="en-US" dirty="0" smtClean="0"/>
              <a:t>，对应的矩阵为</a:t>
            </a:r>
            <a:r>
              <a:rPr lang="en-US" altLang="zh-CN" dirty="0" smtClean="0"/>
              <a:t>[2</a:t>
            </a:r>
            <a:r>
              <a:rPr lang="zh-CN" altLang="en-US" dirty="0" smtClean="0"/>
              <a:t>  </a:t>
            </a:r>
            <a:r>
              <a:rPr lang="en-US" altLang="zh-CN" dirty="0" smtClean="0"/>
              <a:t>0 19]</a:t>
            </a:r>
            <a:r>
              <a:rPr lang="en-US" altLang="zh-CN" baseline="30000" dirty="0" smtClean="0"/>
              <a:t>T</a:t>
            </a:r>
            <a:r>
              <a:rPr lang="zh-CN" altLang="en-US" dirty="0" smtClean="0"/>
              <a:t>；</a:t>
            </a:r>
            <a:endParaRPr lang="en-US" altLang="zh-CN" dirty="0" smtClean="0"/>
          </a:p>
          <a:p>
            <a:r>
              <a:rPr lang="zh-CN" altLang="en-US" dirty="0" smtClean="0"/>
              <a:t>（</a:t>
            </a:r>
            <a:r>
              <a:rPr lang="en-US" altLang="zh-CN" dirty="0" smtClean="0"/>
              <a:t>3</a:t>
            </a:r>
            <a:r>
              <a:rPr lang="zh-CN" altLang="en-US" dirty="0" smtClean="0"/>
              <a:t>）随机选择一个 </a:t>
            </a:r>
            <a:r>
              <a:rPr lang="en-US" altLang="zh-CN" dirty="0" err="1" smtClean="0"/>
              <a:t>nxn</a:t>
            </a:r>
            <a:r>
              <a:rPr lang="en-US" altLang="zh-CN" dirty="0" smtClean="0"/>
              <a:t> </a:t>
            </a:r>
            <a:r>
              <a:rPr lang="zh-CN" altLang="en-US" dirty="0" smtClean="0"/>
              <a:t>的</a:t>
            </a:r>
            <a:r>
              <a:rPr lang="zh-CN" altLang="en-US" dirty="0" smtClean="0">
                <a:solidFill>
                  <a:srgbClr val="FF0000"/>
                </a:solidFill>
              </a:rPr>
              <a:t>可逆</a:t>
            </a:r>
            <a:r>
              <a:rPr lang="zh-CN" altLang="en-US" dirty="0" smtClean="0"/>
              <a:t>密钥矩阵，其中</a:t>
            </a:r>
            <a:r>
              <a:rPr lang="en-US" altLang="zh-CN" dirty="0" smtClean="0"/>
              <a:t>n=</a:t>
            </a:r>
            <a:r>
              <a:rPr lang="zh-CN" altLang="en-US" dirty="0" smtClean="0"/>
              <a:t>明文矩阵的行数。如</a:t>
            </a:r>
            <a:endParaRPr lang="en-US" altLang="zh-CN" dirty="0" smtClean="0"/>
          </a:p>
          <a:p>
            <a:r>
              <a:rPr lang="zh-CN" altLang="en-US" dirty="0" smtClean="0"/>
              <a:t>（</a:t>
            </a:r>
            <a:r>
              <a:rPr lang="en-US" altLang="zh-CN" dirty="0" smtClean="0"/>
              <a:t>4</a:t>
            </a:r>
            <a:r>
              <a:rPr lang="zh-CN" altLang="en-US" dirty="0" smtClean="0"/>
              <a:t>）将上面的两个矩阵相乘</a:t>
            </a:r>
            <a:endParaRPr lang="en-US" altLang="zh-CN" dirty="0" smtClean="0"/>
          </a:p>
          <a:p>
            <a:endParaRPr lang="en-US" altLang="zh-CN" dirty="0" smtClean="0"/>
          </a:p>
          <a:p>
            <a:endParaRPr lang="en-US" altLang="zh-CN" dirty="0" smtClean="0"/>
          </a:p>
          <a:p>
            <a:endParaRPr lang="en-US" altLang="zh-CN" dirty="0" smtClean="0"/>
          </a:p>
          <a:p>
            <a:r>
              <a:rPr lang="zh-CN" altLang="en-US" dirty="0" smtClean="0"/>
              <a:t>（</a:t>
            </a:r>
            <a:r>
              <a:rPr lang="en-US" altLang="zh-CN" dirty="0" smtClean="0"/>
              <a:t>5</a:t>
            </a:r>
            <a:r>
              <a:rPr lang="zh-CN" altLang="en-US" dirty="0" smtClean="0"/>
              <a:t>）对结果取模</a:t>
            </a:r>
            <a:r>
              <a:rPr lang="en-US" altLang="zh-CN" dirty="0" smtClean="0"/>
              <a:t>26</a:t>
            </a:r>
            <a:r>
              <a:rPr lang="zh-CN" altLang="en-US" dirty="0" smtClean="0"/>
              <a:t>得到余数矩阵</a:t>
            </a:r>
            <a:endParaRPr lang="en-US" altLang="zh-CN" dirty="0" smtClean="0"/>
          </a:p>
          <a:p>
            <a:endParaRPr lang="en-US" altLang="zh-CN" dirty="0" smtClean="0"/>
          </a:p>
          <a:p>
            <a:endParaRPr lang="en-US" altLang="zh-CN" dirty="0" smtClean="0"/>
          </a:p>
          <a:p>
            <a:endParaRPr lang="en-US" altLang="zh-CN" dirty="0" smtClean="0"/>
          </a:p>
          <a:p>
            <a:r>
              <a:rPr lang="zh-CN" altLang="en-US" dirty="0" smtClean="0"/>
              <a:t>（</a:t>
            </a:r>
            <a:r>
              <a:rPr lang="en-US" altLang="zh-CN" dirty="0" smtClean="0"/>
              <a:t>6</a:t>
            </a:r>
            <a:r>
              <a:rPr lang="zh-CN" altLang="en-US" dirty="0" smtClean="0"/>
              <a:t>）将结果的数字转换为字母，就得到密文</a:t>
            </a:r>
            <a:r>
              <a:rPr lang="en-US" altLang="zh-CN" dirty="0" smtClean="0"/>
              <a:t>FIN</a:t>
            </a:r>
            <a:r>
              <a:rPr lang="zh-CN" altLang="en-US" dirty="0" smtClean="0"/>
              <a:t>。</a:t>
            </a:r>
            <a:r>
              <a:rPr lang="en-US" altLang="zh-CN" dirty="0" smtClean="0"/>
              <a:t>5-F</a:t>
            </a:r>
            <a:r>
              <a:rPr lang="zh-CN" altLang="en-US" dirty="0" smtClean="0"/>
              <a:t>，</a:t>
            </a:r>
            <a:r>
              <a:rPr lang="en-US" altLang="zh-CN" dirty="0" smtClean="0"/>
              <a:t>8-I</a:t>
            </a:r>
            <a:r>
              <a:rPr lang="zh-CN" altLang="en-US" dirty="0" smtClean="0"/>
              <a:t>，</a:t>
            </a:r>
            <a:r>
              <a:rPr lang="en-US" altLang="zh-CN" dirty="0" smtClean="0"/>
              <a:t>13-N</a:t>
            </a:r>
            <a:endParaRPr lang="zh-CN" altLang="en-US" dirty="0"/>
          </a:p>
        </p:txBody>
      </p:sp>
      <p:graphicFrame>
        <p:nvGraphicFramePr>
          <p:cNvPr id="5" name="对象 4"/>
          <p:cNvGraphicFramePr>
            <a:graphicFrameLocks noChangeAspect="1"/>
          </p:cNvGraphicFramePr>
          <p:nvPr/>
        </p:nvGraphicFramePr>
        <p:xfrm>
          <a:off x="7524328" y="2717800"/>
          <a:ext cx="914400" cy="711200"/>
        </p:xfrm>
        <a:graphic>
          <a:graphicData uri="http://schemas.openxmlformats.org/presentationml/2006/ole">
            <p:oleObj spid="_x0000_s1026" name="Equation" r:id="rId3" imgW="914400" imgH="711000" progId="Equation.DSMT4">
              <p:embed/>
            </p:oleObj>
          </a:graphicData>
        </a:graphic>
      </p:graphicFrame>
      <p:graphicFrame>
        <p:nvGraphicFramePr>
          <p:cNvPr id="6" name="对象 5"/>
          <p:cNvGraphicFramePr>
            <a:graphicFrameLocks noChangeAspect="1"/>
          </p:cNvGraphicFramePr>
          <p:nvPr/>
        </p:nvGraphicFramePr>
        <p:xfrm>
          <a:off x="3995936" y="2789808"/>
          <a:ext cx="1803400" cy="711200"/>
        </p:xfrm>
        <a:graphic>
          <a:graphicData uri="http://schemas.openxmlformats.org/presentationml/2006/ole">
            <p:oleObj spid="_x0000_s1027" name="Equation" r:id="rId4" imgW="1803240" imgH="711000" progId="Equation.DSMT4">
              <p:embed/>
            </p:oleObj>
          </a:graphicData>
        </a:graphic>
      </p:graphicFrame>
      <p:graphicFrame>
        <p:nvGraphicFramePr>
          <p:cNvPr id="7" name="对象 6"/>
          <p:cNvGraphicFramePr>
            <a:graphicFrameLocks noChangeAspect="1"/>
          </p:cNvGraphicFramePr>
          <p:nvPr/>
        </p:nvGraphicFramePr>
        <p:xfrm>
          <a:off x="4483844" y="3869928"/>
          <a:ext cx="1384300" cy="711200"/>
        </p:xfrm>
        <a:graphic>
          <a:graphicData uri="http://schemas.openxmlformats.org/presentationml/2006/ole">
            <p:oleObj spid="_x0000_s1028" name="Equation" r:id="rId5" imgW="1384200" imgH="711000" progId="Equation.DSMT4">
              <p:embed/>
            </p:oleObj>
          </a:graphicData>
        </a:graphic>
      </p:graphicFrame>
      <p:sp>
        <p:nvSpPr>
          <p:cNvPr id="8" name="TextBox 7"/>
          <p:cNvSpPr txBox="1"/>
          <p:nvPr/>
        </p:nvSpPr>
        <p:spPr>
          <a:xfrm>
            <a:off x="899592" y="5147900"/>
            <a:ext cx="2160240" cy="369332"/>
          </a:xfrm>
          <a:prstGeom prst="rect">
            <a:avLst/>
          </a:prstGeom>
          <a:noFill/>
        </p:spPr>
        <p:txBody>
          <a:bodyPr wrap="square" rtlCol="0">
            <a:spAutoFit/>
          </a:bodyPr>
          <a:lstStyle/>
          <a:p>
            <a:r>
              <a:rPr lang="zh-CN" altLang="en-US" dirty="0" smtClean="0">
                <a:solidFill>
                  <a:srgbClr val="FF0000"/>
                </a:solidFill>
              </a:rPr>
              <a:t>解密过程</a:t>
            </a:r>
            <a:endParaRPr lang="en-US" altLang="zh-CN" dirty="0" smtClean="0">
              <a:solidFill>
                <a:srgbClr val="FF0000"/>
              </a:solidFill>
            </a:endParaRPr>
          </a:p>
        </p:txBody>
      </p:sp>
      <p:graphicFrame>
        <p:nvGraphicFramePr>
          <p:cNvPr id="9" name="对象 8"/>
          <p:cNvGraphicFramePr>
            <a:graphicFrameLocks noChangeAspect="1"/>
          </p:cNvGraphicFramePr>
          <p:nvPr/>
        </p:nvGraphicFramePr>
        <p:xfrm>
          <a:off x="1223963" y="5644728"/>
          <a:ext cx="1968500" cy="736600"/>
        </p:xfrm>
        <a:graphic>
          <a:graphicData uri="http://schemas.openxmlformats.org/presentationml/2006/ole">
            <p:oleObj spid="_x0000_s1029" name="Equation" r:id="rId6" imgW="1968480" imgH="736560" progId="Equation.DSMT4">
              <p:embed/>
            </p:oleObj>
          </a:graphicData>
        </a:graphic>
      </p:graphicFrame>
      <p:graphicFrame>
        <p:nvGraphicFramePr>
          <p:cNvPr id="10" name="对象 9"/>
          <p:cNvGraphicFramePr>
            <a:graphicFrameLocks noChangeAspect="1"/>
          </p:cNvGraphicFramePr>
          <p:nvPr/>
        </p:nvGraphicFramePr>
        <p:xfrm>
          <a:off x="3635896" y="5658221"/>
          <a:ext cx="1765300" cy="711200"/>
        </p:xfrm>
        <a:graphic>
          <a:graphicData uri="http://schemas.openxmlformats.org/presentationml/2006/ole">
            <p:oleObj spid="_x0000_s1030" name="Equation" r:id="rId7" imgW="1765080" imgH="711000" progId="Equation.DSMT4">
              <p:embed/>
            </p:oleObj>
          </a:graphicData>
        </a:graphic>
      </p:graphicFrame>
      <p:graphicFrame>
        <p:nvGraphicFramePr>
          <p:cNvPr id="11" name="对象 10"/>
          <p:cNvGraphicFramePr>
            <a:graphicFrameLocks noChangeAspect="1"/>
          </p:cNvGraphicFramePr>
          <p:nvPr/>
        </p:nvGraphicFramePr>
        <p:xfrm>
          <a:off x="5796136" y="5658221"/>
          <a:ext cx="1384300" cy="711200"/>
        </p:xfrm>
        <a:graphic>
          <a:graphicData uri="http://schemas.openxmlformats.org/presentationml/2006/ole">
            <p:oleObj spid="_x0000_s1031" name="Equation" r:id="rId8" imgW="1384200" imgH="711000" progId="Equation.DSMT4">
              <p:embed/>
            </p:oleObj>
          </a:graphicData>
        </a:graphic>
      </p:graphicFrame>
      <p:sp>
        <p:nvSpPr>
          <p:cNvPr id="12" name="矩形 11"/>
          <p:cNvSpPr/>
          <p:nvPr/>
        </p:nvSpPr>
        <p:spPr>
          <a:xfrm>
            <a:off x="7452320" y="5788744"/>
            <a:ext cx="1424301" cy="369332"/>
          </a:xfrm>
          <a:prstGeom prst="rect">
            <a:avLst/>
          </a:prstGeom>
        </p:spPr>
        <p:txBody>
          <a:bodyPr wrap="none">
            <a:spAutoFit/>
          </a:bodyPr>
          <a:lstStyle/>
          <a:p>
            <a:r>
              <a:rPr lang="en-US" altLang="zh-CN" dirty="0" smtClean="0"/>
              <a:t>2,0,19--CAT</a:t>
            </a:r>
            <a:endParaRPr lang="zh-CN" altLang="en-US" dirty="0"/>
          </a:p>
        </p:txBody>
      </p:sp>
      <p:sp>
        <p:nvSpPr>
          <p:cNvPr id="13" name="矩形 12"/>
          <p:cNvSpPr/>
          <p:nvPr/>
        </p:nvSpPr>
        <p:spPr>
          <a:xfrm>
            <a:off x="2339752" y="116632"/>
            <a:ext cx="5976664" cy="461665"/>
          </a:xfrm>
          <a:prstGeom prst="rect">
            <a:avLst/>
          </a:prstGeom>
        </p:spPr>
        <p:txBody>
          <a:bodyPr wrap="square">
            <a:spAutoFit/>
          </a:bodyPr>
          <a:lstStyle/>
          <a:p>
            <a:r>
              <a:rPr lang="en-US" altLang="zh-CN" sz="2400" dirty="0" smtClean="0">
                <a:solidFill>
                  <a:srgbClr val="FF0000"/>
                </a:solidFill>
              </a:rPr>
              <a:t>15.2 </a:t>
            </a:r>
            <a:r>
              <a:rPr lang="zh-CN" altLang="en-US" sz="2400" dirty="0" smtClean="0">
                <a:solidFill>
                  <a:srgbClr val="FF0000"/>
                </a:solidFill>
              </a:rPr>
              <a:t>简单数据加密技术</a:t>
            </a:r>
            <a:r>
              <a:rPr lang="en-US" altLang="zh-CN" sz="2400" dirty="0" smtClean="0">
                <a:solidFill>
                  <a:srgbClr val="FF0000"/>
                </a:solidFill>
              </a:rPr>
              <a:t>—</a:t>
            </a:r>
            <a:r>
              <a:rPr lang="zh-CN" altLang="en-US" sz="2400" dirty="0" smtClean="0">
                <a:solidFill>
                  <a:srgbClr val="FF0000"/>
                </a:solidFill>
              </a:rPr>
              <a:t>替换加密法（续）</a:t>
            </a:r>
            <a:endParaRPr lang="en-US" altLang="zh-CN" sz="2400" dirty="0" smtClean="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6</a:t>
            </a:fld>
            <a:r>
              <a:rPr lang="en-US" altLang="zh-CN" dirty="0" smtClean="0"/>
              <a:t>/56</a:t>
            </a:r>
            <a:endParaRPr lang="en-US" altLang="zh-CN" dirty="0"/>
          </a:p>
        </p:txBody>
      </p:sp>
      <p:sp>
        <p:nvSpPr>
          <p:cNvPr id="4" name="矩形 3"/>
          <p:cNvSpPr/>
          <p:nvPr/>
        </p:nvSpPr>
        <p:spPr>
          <a:xfrm>
            <a:off x="2123728" y="332656"/>
            <a:ext cx="5328592" cy="461665"/>
          </a:xfrm>
          <a:prstGeom prst="rect">
            <a:avLst/>
          </a:prstGeom>
        </p:spPr>
        <p:txBody>
          <a:bodyPr wrap="square">
            <a:spAutoFit/>
          </a:bodyPr>
          <a:lstStyle/>
          <a:p>
            <a:r>
              <a:rPr lang="en-US" altLang="zh-CN" sz="2400" dirty="0" smtClean="0">
                <a:solidFill>
                  <a:srgbClr val="FF0000"/>
                </a:solidFill>
              </a:rPr>
              <a:t>15.2 </a:t>
            </a:r>
            <a:r>
              <a:rPr lang="zh-CN" altLang="en-US" sz="2400" dirty="0" smtClean="0">
                <a:solidFill>
                  <a:srgbClr val="FF0000"/>
                </a:solidFill>
              </a:rPr>
              <a:t>数据加密技术</a:t>
            </a:r>
            <a:r>
              <a:rPr lang="en-US" altLang="zh-CN" sz="2400" dirty="0" smtClean="0">
                <a:solidFill>
                  <a:srgbClr val="FF0000"/>
                </a:solidFill>
              </a:rPr>
              <a:t>—</a:t>
            </a:r>
            <a:r>
              <a:rPr lang="zh-CN" altLang="en-US" sz="2400" dirty="0" smtClean="0">
                <a:solidFill>
                  <a:srgbClr val="FF0000"/>
                </a:solidFill>
              </a:rPr>
              <a:t>变换加密法</a:t>
            </a:r>
            <a:endParaRPr lang="en-US" altLang="zh-CN" sz="2400" dirty="0" smtClean="0">
              <a:solidFill>
                <a:srgbClr val="FF0000"/>
              </a:solidFill>
            </a:endParaRPr>
          </a:p>
        </p:txBody>
      </p:sp>
      <p:sp>
        <p:nvSpPr>
          <p:cNvPr id="5" name="TextBox 4"/>
          <p:cNvSpPr txBox="1"/>
          <p:nvPr/>
        </p:nvSpPr>
        <p:spPr>
          <a:xfrm>
            <a:off x="971600" y="1142742"/>
            <a:ext cx="7488832" cy="738664"/>
          </a:xfrm>
          <a:prstGeom prst="rect">
            <a:avLst/>
          </a:prstGeom>
          <a:noFill/>
        </p:spPr>
        <p:txBody>
          <a:bodyPr wrap="square" rtlCol="0">
            <a:spAutoFit/>
          </a:bodyPr>
          <a:lstStyle/>
          <a:p>
            <a:r>
              <a:rPr lang="en-US" altLang="zh-CN" sz="2400" dirty="0" smtClean="0">
                <a:solidFill>
                  <a:srgbClr val="0000CC"/>
                </a:solidFill>
              </a:rPr>
              <a:t>1</a:t>
            </a:r>
            <a:r>
              <a:rPr lang="zh-CN" altLang="en-US" sz="2400" dirty="0" smtClean="0">
                <a:solidFill>
                  <a:srgbClr val="0000CC"/>
                </a:solidFill>
              </a:rPr>
              <a:t>、栅栏加密技术（</a:t>
            </a:r>
            <a:r>
              <a:rPr lang="en-US" altLang="zh-CN" sz="2400" dirty="0" smtClean="0">
                <a:solidFill>
                  <a:srgbClr val="0000CC"/>
                </a:solidFill>
              </a:rPr>
              <a:t>Rail Fence Technique</a:t>
            </a:r>
            <a:r>
              <a:rPr lang="zh-CN" altLang="en-US" sz="2400" dirty="0" smtClean="0">
                <a:solidFill>
                  <a:srgbClr val="0000CC"/>
                </a:solidFill>
              </a:rPr>
              <a:t>）</a:t>
            </a:r>
            <a:endParaRPr lang="en-US" altLang="zh-CN" sz="2400" dirty="0" smtClean="0">
              <a:solidFill>
                <a:srgbClr val="0000CC"/>
              </a:solidFill>
            </a:endParaRPr>
          </a:p>
          <a:p>
            <a:r>
              <a:rPr lang="zh-CN" altLang="en-US" dirty="0" smtClean="0"/>
              <a:t>        将明文写成三角波形状的序列，按上下分别读入行序列，即成密文。</a:t>
            </a:r>
            <a:endParaRPr lang="zh-CN" altLang="en-US" dirty="0"/>
          </a:p>
        </p:txBody>
      </p:sp>
      <p:sp>
        <p:nvSpPr>
          <p:cNvPr id="6" name="TextBox 5"/>
          <p:cNvSpPr txBox="1"/>
          <p:nvPr/>
        </p:nvSpPr>
        <p:spPr>
          <a:xfrm>
            <a:off x="971600" y="2161887"/>
            <a:ext cx="7632848" cy="3323987"/>
          </a:xfrm>
          <a:prstGeom prst="rect">
            <a:avLst/>
          </a:prstGeom>
          <a:noFill/>
        </p:spPr>
        <p:txBody>
          <a:bodyPr wrap="square" rtlCol="0">
            <a:spAutoFit/>
          </a:bodyPr>
          <a:lstStyle/>
          <a:p>
            <a:r>
              <a:rPr lang="en-US" altLang="zh-CN" sz="2400" dirty="0" smtClean="0">
                <a:solidFill>
                  <a:srgbClr val="0000CC"/>
                </a:solidFill>
              </a:rPr>
              <a:t>2</a:t>
            </a:r>
            <a:r>
              <a:rPr lang="zh-CN" altLang="en-US" sz="2400" dirty="0" smtClean="0">
                <a:solidFill>
                  <a:srgbClr val="0000CC"/>
                </a:solidFill>
              </a:rPr>
              <a:t>、简单分栏式变换加密技术（</a:t>
            </a:r>
            <a:r>
              <a:rPr lang="en-US" altLang="zh-CN" sz="2400" dirty="0" smtClean="0">
                <a:solidFill>
                  <a:srgbClr val="0000CC"/>
                </a:solidFill>
              </a:rPr>
              <a:t>Rail Fence Technique</a:t>
            </a:r>
            <a:r>
              <a:rPr lang="zh-CN" altLang="en-US" sz="2400" dirty="0" smtClean="0">
                <a:solidFill>
                  <a:srgbClr val="0000CC"/>
                </a:solidFill>
              </a:rPr>
              <a:t>）</a:t>
            </a:r>
            <a:endParaRPr lang="en-US" altLang="zh-CN" sz="2400" dirty="0" smtClean="0">
              <a:solidFill>
                <a:srgbClr val="0000CC"/>
              </a:solidFill>
            </a:endParaRPr>
          </a:p>
          <a:p>
            <a:r>
              <a:rPr lang="zh-CN" altLang="en-US" dirty="0" smtClean="0"/>
              <a:t>        将明文逐行写入预定长度的矩形中，一列一列读出消息。但不一定按</a:t>
            </a:r>
            <a:r>
              <a:rPr lang="en-US" altLang="zh-CN" dirty="0" smtClean="0"/>
              <a:t>1</a:t>
            </a:r>
            <a:r>
              <a:rPr lang="zh-CN" altLang="en-US" dirty="0" smtClean="0"/>
              <a:t>、</a:t>
            </a:r>
            <a:r>
              <a:rPr lang="en-US" altLang="zh-CN" dirty="0" smtClean="0"/>
              <a:t>2</a:t>
            </a:r>
            <a:r>
              <a:rPr lang="zh-CN" altLang="en-US" dirty="0" smtClean="0"/>
              <a:t>、</a:t>
            </a:r>
            <a:r>
              <a:rPr lang="en-US" altLang="zh-CN" dirty="0" smtClean="0"/>
              <a:t>3…</a:t>
            </a:r>
            <a:r>
              <a:rPr lang="zh-CN" altLang="en-US" dirty="0" smtClean="0"/>
              <a:t>的顺序，得到的列序列，即成密文。将该过程重复多次，即为多轮简单分栏式变换加密技术。</a:t>
            </a:r>
            <a:endParaRPr lang="en-US" altLang="zh-CN" dirty="0" smtClean="0"/>
          </a:p>
          <a:p>
            <a:endParaRPr lang="en-US" altLang="zh-CN" dirty="0" smtClean="0"/>
          </a:p>
          <a:p>
            <a:r>
              <a:rPr lang="en-US" altLang="zh-CN" sz="2400" dirty="0" smtClean="0">
                <a:solidFill>
                  <a:srgbClr val="0000CC"/>
                </a:solidFill>
              </a:rPr>
              <a:t>3</a:t>
            </a:r>
            <a:r>
              <a:rPr lang="zh-CN" altLang="en-US" sz="2400" dirty="0" smtClean="0">
                <a:solidFill>
                  <a:srgbClr val="0000CC"/>
                </a:solidFill>
              </a:rPr>
              <a:t>、</a:t>
            </a:r>
            <a:r>
              <a:rPr lang="en-US" altLang="zh-CN" sz="2400" dirty="0" err="1" smtClean="0">
                <a:solidFill>
                  <a:srgbClr val="0000CC"/>
                </a:solidFill>
              </a:rPr>
              <a:t>Vemam</a:t>
            </a:r>
            <a:r>
              <a:rPr lang="zh-CN" altLang="en-US" sz="2400" dirty="0" smtClean="0">
                <a:solidFill>
                  <a:srgbClr val="0000CC"/>
                </a:solidFill>
              </a:rPr>
              <a:t>加密法</a:t>
            </a:r>
            <a:r>
              <a:rPr lang="en-US" altLang="zh-CN" dirty="0" smtClean="0"/>
              <a:t>—</a:t>
            </a:r>
            <a:r>
              <a:rPr lang="zh-CN" altLang="en-US" dirty="0" smtClean="0"/>
              <a:t>用随机的非重复字符集做为输入密文</a:t>
            </a:r>
            <a:endParaRPr lang="en-US" altLang="zh-CN" dirty="0" smtClean="0"/>
          </a:p>
          <a:p>
            <a:r>
              <a:rPr lang="en-US" altLang="zh-CN" dirty="0" smtClean="0"/>
              <a:t>        </a:t>
            </a:r>
            <a:r>
              <a:rPr lang="zh-CN" altLang="en-US" dirty="0" smtClean="0"/>
              <a:t>（</a:t>
            </a:r>
            <a:r>
              <a:rPr lang="en-US" altLang="zh-CN" dirty="0" smtClean="0"/>
              <a:t>1</a:t>
            </a:r>
            <a:r>
              <a:rPr lang="zh-CN" altLang="en-US" dirty="0" smtClean="0"/>
              <a:t>）按递增顺序把每个明文字母转换为数字，即</a:t>
            </a:r>
            <a:r>
              <a:rPr lang="en-US" altLang="zh-CN" dirty="0" smtClean="0"/>
              <a:t>A=0</a:t>
            </a:r>
            <a:r>
              <a:rPr lang="zh-CN" altLang="en-US" dirty="0" smtClean="0"/>
              <a:t>，</a:t>
            </a:r>
            <a:r>
              <a:rPr lang="en-US" altLang="zh-CN" dirty="0" smtClean="0"/>
              <a:t>B=1</a:t>
            </a:r>
            <a:r>
              <a:rPr lang="zh-CN" altLang="en-US" dirty="0" smtClean="0"/>
              <a:t>，</a:t>
            </a:r>
            <a:r>
              <a:rPr lang="en-US" altLang="zh-CN" dirty="0" smtClean="0"/>
              <a:t>…</a:t>
            </a:r>
            <a:r>
              <a:rPr lang="zh-CN" altLang="en-US" dirty="0" smtClean="0"/>
              <a:t>，</a:t>
            </a:r>
            <a:r>
              <a:rPr lang="en-US" altLang="zh-CN" dirty="0" smtClean="0"/>
              <a:t>Z=25</a:t>
            </a:r>
            <a:r>
              <a:rPr lang="zh-CN" altLang="en-US" dirty="0" smtClean="0"/>
              <a:t>；</a:t>
            </a:r>
            <a:endParaRPr lang="en-US" altLang="zh-CN" dirty="0" smtClean="0"/>
          </a:p>
          <a:p>
            <a:r>
              <a:rPr lang="zh-CN" altLang="en-US" dirty="0" smtClean="0"/>
              <a:t>        （</a:t>
            </a:r>
            <a:r>
              <a:rPr lang="en-US" altLang="zh-CN" dirty="0" smtClean="0"/>
              <a:t>2</a:t>
            </a:r>
            <a:r>
              <a:rPr lang="zh-CN" altLang="en-US" dirty="0" smtClean="0"/>
              <a:t>）对输入密文中的每个字母进行相同的处理；</a:t>
            </a:r>
            <a:endParaRPr lang="en-US" altLang="zh-CN" dirty="0" smtClean="0"/>
          </a:p>
          <a:p>
            <a:r>
              <a:rPr lang="zh-CN" altLang="en-US" dirty="0" smtClean="0"/>
              <a:t>        （</a:t>
            </a:r>
            <a:r>
              <a:rPr lang="en-US" altLang="zh-CN" dirty="0" smtClean="0"/>
              <a:t>3</a:t>
            </a:r>
            <a:r>
              <a:rPr lang="zh-CN" altLang="en-US" dirty="0" smtClean="0"/>
              <a:t>）将明文中每个字母对应的数字与输入密文中每个字母对应的数字相加，并进行模</a:t>
            </a:r>
            <a:r>
              <a:rPr lang="en-US" altLang="zh-CN" dirty="0" smtClean="0"/>
              <a:t>26</a:t>
            </a:r>
            <a:r>
              <a:rPr lang="zh-CN" altLang="en-US" dirty="0" smtClean="0"/>
              <a:t>运算，结果就是密文。</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7</a:t>
            </a:fld>
            <a:r>
              <a:rPr lang="en-US" altLang="zh-CN" dirty="0" smtClean="0"/>
              <a:t>/56</a:t>
            </a:r>
            <a:endParaRPr lang="en-US" altLang="zh-CN" dirty="0"/>
          </a:p>
        </p:txBody>
      </p:sp>
      <p:sp>
        <p:nvSpPr>
          <p:cNvPr id="4" name="TextBox 3"/>
          <p:cNvSpPr txBox="1"/>
          <p:nvPr/>
        </p:nvSpPr>
        <p:spPr>
          <a:xfrm>
            <a:off x="971600" y="476672"/>
            <a:ext cx="7344816" cy="2646878"/>
          </a:xfrm>
          <a:prstGeom prst="rect">
            <a:avLst/>
          </a:prstGeom>
          <a:noFill/>
        </p:spPr>
        <p:txBody>
          <a:bodyPr wrap="square" rtlCol="0">
            <a:spAutoFit/>
          </a:bodyPr>
          <a:lstStyle/>
          <a:p>
            <a:r>
              <a:rPr lang="en-US" altLang="zh-CN" sz="2800" dirty="0" smtClean="0">
                <a:solidFill>
                  <a:srgbClr val="FF0000"/>
                </a:solidFill>
              </a:rPr>
              <a:t>15.3 </a:t>
            </a:r>
            <a:r>
              <a:rPr lang="zh-CN" altLang="en-US" sz="2800" dirty="0" smtClean="0">
                <a:solidFill>
                  <a:srgbClr val="FF0000"/>
                </a:solidFill>
              </a:rPr>
              <a:t>对称与非对称密钥</a:t>
            </a:r>
            <a:endParaRPr lang="en-US" altLang="zh-CN" sz="2800" dirty="0" smtClean="0">
              <a:solidFill>
                <a:srgbClr val="FF0000"/>
              </a:solidFill>
            </a:endParaRPr>
          </a:p>
          <a:p>
            <a:r>
              <a:rPr lang="en-US" altLang="zh-CN" sz="2400" dirty="0" smtClean="0">
                <a:solidFill>
                  <a:srgbClr val="0000CC"/>
                </a:solidFill>
              </a:rPr>
              <a:t>1</a:t>
            </a:r>
            <a:r>
              <a:rPr lang="zh-CN" altLang="en-US" sz="2400" dirty="0" smtClean="0">
                <a:solidFill>
                  <a:srgbClr val="0000CC"/>
                </a:solidFill>
              </a:rPr>
              <a:t>、对称密钥与密钥发布问题</a:t>
            </a:r>
            <a:endParaRPr lang="en-US" altLang="zh-CN" sz="2400" dirty="0" smtClean="0">
              <a:solidFill>
                <a:srgbClr val="0000CC"/>
              </a:solidFill>
            </a:endParaRPr>
          </a:p>
          <a:p>
            <a:r>
              <a:rPr lang="zh-CN" altLang="en-US" sz="2400" dirty="0" smtClean="0">
                <a:solidFill>
                  <a:srgbClr val="0000CC"/>
                </a:solidFill>
              </a:rPr>
              <a:t>对称密钥</a:t>
            </a:r>
            <a:r>
              <a:rPr lang="en-US" altLang="zh-CN" sz="2400" dirty="0" smtClean="0">
                <a:solidFill>
                  <a:srgbClr val="0000CC"/>
                </a:solidFill>
              </a:rPr>
              <a:t>—</a:t>
            </a:r>
            <a:r>
              <a:rPr lang="zh-CN" altLang="en-US" dirty="0" smtClean="0"/>
              <a:t>收发双方使用相同的密钥加密和解密，故称该密钥为对称密钥。</a:t>
            </a:r>
            <a:endParaRPr lang="en-US" altLang="zh-CN" dirty="0" smtClean="0"/>
          </a:p>
          <a:p>
            <a:r>
              <a:rPr lang="en-US" altLang="zh-CN" dirty="0" smtClean="0"/>
              <a:t>        </a:t>
            </a:r>
            <a:r>
              <a:rPr lang="zh-CN" altLang="en-US" dirty="0" smtClean="0"/>
              <a:t>发送方将明文用密钥加密为密文，通过信道传输给接收方，接收方用相同的密钥将密文解密为明文。</a:t>
            </a:r>
            <a:endParaRPr lang="en-US" altLang="zh-CN" dirty="0" smtClean="0"/>
          </a:p>
          <a:p>
            <a:r>
              <a:rPr lang="en-US" altLang="zh-CN" dirty="0" smtClean="0"/>
              <a:t>        </a:t>
            </a:r>
            <a:r>
              <a:rPr lang="zh-CN" altLang="en-US" dirty="0" smtClean="0"/>
              <a:t>加密算法、解密算法、密钥</a:t>
            </a:r>
            <a:endParaRPr lang="en-US" altLang="zh-CN" dirty="0" smtClean="0"/>
          </a:p>
          <a:p>
            <a:endParaRPr lang="zh-CN" altLang="en-US" dirty="0" smtClean="0"/>
          </a:p>
        </p:txBody>
      </p:sp>
      <p:pic>
        <p:nvPicPr>
          <p:cNvPr id="14338" name="Picture 2"/>
          <p:cNvPicPr>
            <a:picLocks noChangeAspect="1" noChangeArrowheads="1"/>
          </p:cNvPicPr>
          <p:nvPr/>
        </p:nvPicPr>
        <p:blipFill>
          <a:blip r:embed="rId2" cstate="print"/>
          <a:srcRect/>
          <a:stretch>
            <a:fillRect/>
          </a:stretch>
        </p:blipFill>
        <p:spPr bwMode="auto">
          <a:xfrm rot="-5400000">
            <a:off x="2503770" y="3553014"/>
            <a:ext cx="2088232" cy="3712412"/>
          </a:xfrm>
          <a:prstGeom prst="rect">
            <a:avLst/>
          </a:prstGeom>
          <a:noFill/>
          <a:ln w="9525">
            <a:noFill/>
            <a:miter lim="800000"/>
            <a:headEnd/>
            <a:tailEnd/>
          </a:ln>
        </p:spPr>
      </p:pic>
      <p:sp>
        <p:nvSpPr>
          <p:cNvPr id="8" name="矩形 7"/>
          <p:cNvSpPr/>
          <p:nvPr/>
        </p:nvSpPr>
        <p:spPr>
          <a:xfrm>
            <a:off x="971600" y="2815768"/>
            <a:ext cx="7848872" cy="1477328"/>
          </a:xfrm>
          <a:prstGeom prst="rect">
            <a:avLst/>
          </a:prstGeom>
        </p:spPr>
        <p:txBody>
          <a:bodyPr wrap="square">
            <a:spAutoFit/>
          </a:bodyPr>
          <a:lstStyle/>
          <a:p>
            <a:r>
              <a:rPr lang="zh-CN" altLang="en-US" b="1" dirty="0" smtClean="0">
                <a:solidFill>
                  <a:srgbClr val="00B050"/>
                </a:solidFill>
              </a:rPr>
              <a:t>问题</a:t>
            </a:r>
            <a:r>
              <a:rPr lang="en-US" altLang="zh-CN" b="1" dirty="0" smtClean="0">
                <a:solidFill>
                  <a:srgbClr val="00B050"/>
                </a:solidFill>
              </a:rPr>
              <a:t>1</a:t>
            </a:r>
            <a:r>
              <a:rPr lang="zh-CN" altLang="en-US" b="1" dirty="0" smtClean="0">
                <a:solidFill>
                  <a:srgbClr val="00B050"/>
                </a:solidFill>
              </a:rPr>
              <a:t>：对称密钥数量为多少才能满足网络中的两两通信要求？</a:t>
            </a:r>
            <a:endParaRPr lang="en-US" altLang="zh-CN" b="1" dirty="0" smtClean="0">
              <a:solidFill>
                <a:srgbClr val="00B050"/>
              </a:solidFill>
            </a:endParaRPr>
          </a:p>
          <a:p>
            <a:r>
              <a:rPr lang="zh-CN" altLang="en-US" dirty="0" smtClean="0"/>
              <a:t>以</a:t>
            </a:r>
            <a:r>
              <a:rPr lang="en-US" altLang="zh-CN" dirty="0" smtClean="0"/>
              <a:t>3</a:t>
            </a:r>
            <a:r>
              <a:rPr lang="zh-CN" altLang="en-US" dirty="0" smtClean="0"/>
              <a:t>个节点为例：</a:t>
            </a:r>
            <a:endParaRPr lang="en-US" altLang="zh-CN" dirty="0" smtClean="0"/>
          </a:p>
          <a:p>
            <a:r>
              <a:rPr lang="en-US" altLang="zh-CN" dirty="0" smtClean="0"/>
              <a:t>        A</a:t>
            </a:r>
            <a:r>
              <a:rPr lang="zh-CN" altLang="en-US" dirty="0" smtClean="0"/>
              <a:t>与</a:t>
            </a:r>
            <a:r>
              <a:rPr lang="en-US" altLang="zh-CN" dirty="0" smtClean="0"/>
              <a:t>B</a:t>
            </a:r>
            <a:r>
              <a:rPr lang="zh-CN" altLang="en-US" dirty="0" smtClean="0"/>
              <a:t>、</a:t>
            </a:r>
            <a:r>
              <a:rPr lang="en-US" altLang="zh-CN" dirty="0" smtClean="0"/>
              <a:t>A</a:t>
            </a:r>
            <a:r>
              <a:rPr lang="zh-CN" altLang="en-US" dirty="0" smtClean="0"/>
              <a:t>与</a:t>
            </a:r>
            <a:r>
              <a:rPr lang="en-US" altLang="zh-CN" dirty="0" smtClean="0"/>
              <a:t>C</a:t>
            </a:r>
            <a:r>
              <a:rPr lang="zh-CN" altLang="en-US" dirty="0" smtClean="0"/>
              <a:t>、</a:t>
            </a:r>
            <a:r>
              <a:rPr lang="en-US" altLang="zh-CN" dirty="0" smtClean="0"/>
              <a:t>B</a:t>
            </a:r>
            <a:r>
              <a:rPr lang="zh-CN" altLang="en-US" dirty="0" smtClean="0"/>
              <a:t>与</a:t>
            </a:r>
            <a:r>
              <a:rPr lang="en-US" altLang="zh-CN" dirty="0" smtClean="0"/>
              <a:t>C</a:t>
            </a:r>
            <a:r>
              <a:rPr lang="zh-CN" altLang="en-US" dirty="0" smtClean="0"/>
              <a:t>之间通信各需要一组加解密算法和一个对称密钥，共需要</a:t>
            </a:r>
            <a:r>
              <a:rPr lang="en-US" altLang="zh-CN" dirty="0" smtClean="0"/>
              <a:t>3</a:t>
            </a:r>
            <a:r>
              <a:rPr lang="zh-CN" altLang="en-US" dirty="0" smtClean="0"/>
              <a:t>组不一样的加密</a:t>
            </a:r>
            <a:r>
              <a:rPr lang="en-US" altLang="zh-CN" dirty="0" smtClean="0"/>
              <a:t>/</a:t>
            </a:r>
            <a:r>
              <a:rPr lang="zh-CN" altLang="en-US" dirty="0" smtClean="0"/>
              <a:t>解密算法和不一样的对称密钥。</a:t>
            </a:r>
            <a:endParaRPr lang="en-US" altLang="zh-CN" dirty="0" smtClean="0"/>
          </a:p>
          <a:p>
            <a:r>
              <a:rPr lang="zh-CN" altLang="en-US" dirty="0" smtClean="0"/>
              <a:t>       如果</a:t>
            </a:r>
            <a:r>
              <a:rPr lang="en-US" altLang="zh-CN" dirty="0" smtClean="0"/>
              <a:t>4</a:t>
            </a:r>
            <a:r>
              <a:rPr lang="zh-CN" altLang="en-US" dirty="0" smtClean="0"/>
              <a:t>个节点呢？</a:t>
            </a:r>
            <a:r>
              <a:rPr lang="en-US" altLang="zh-CN" dirty="0" smtClean="0">
                <a:solidFill>
                  <a:srgbClr val="FF0000"/>
                </a:solidFill>
              </a:rPr>
              <a:t>n(n-1)/2</a:t>
            </a:r>
            <a:r>
              <a:rPr lang="zh-CN" altLang="en-US" dirty="0" smtClean="0"/>
              <a:t>组不一样加解密算法和不一样的对称密钥。</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8</a:t>
            </a:fld>
            <a:r>
              <a:rPr lang="en-US" altLang="zh-CN" dirty="0" smtClean="0"/>
              <a:t>/56</a:t>
            </a:r>
            <a:endParaRPr lang="en-US" altLang="zh-CN" dirty="0"/>
          </a:p>
        </p:txBody>
      </p:sp>
      <p:sp>
        <p:nvSpPr>
          <p:cNvPr id="4" name="矩形 3"/>
          <p:cNvSpPr/>
          <p:nvPr/>
        </p:nvSpPr>
        <p:spPr>
          <a:xfrm>
            <a:off x="611560" y="622429"/>
            <a:ext cx="7776864" cy="646331"/>
          </a:xfrm>
          <a:prstGeom prst="rect">
            <a:avLst/>
          </a:prstGeom>
        </p:spPr>
        <p:txBody>
          <a:bodyPr wrap="square">
            <a:spAutoFit/>
          </a:bodyPr>
          <a:lstStyle/>
          <a:p>
            <a:r>
              <a:rPr lang="zh-CN" altLang="en-US" b="1" dirty="0" smtClean="0">
                <a:solidFill>
                  <a:srgbClr val="00B050"/>
                </a:solidFill>
              </a:rPr>
              <a:t>问题</a:t>
            </a:r>
            <a:r>
              <a:rPr lang="en-US" altLang="zh-CN" b="1" dirty="0" smtClean="0">
                <a:solidFill>
                  <a:srgbClr val="00B050"/>
                </a:solidFill>
              </a:rPr>
              <a:t>2</a:t>
            </a:r>
            <a:r>
              <a:rPr lang="zh-CN" altLang="en-US" b="1" dirty="0" smtClean="0">
                <a:solidFill>
                  <a:srgbClr val="00B050"/>
                </a:solidFill>
              </a:rPr>
              <a:t>：发送方如何将密钥传递给接收方？</a:t>
            </a:r>
            <a:endParaRPr lang="en-US" altLang="zh-CN" b="1" dirty="0" smtClean="0">
              <a:solidFill>
                <a:srgbClr val="00B050"/>
              </a:solidFill>
            </a:endParaRPr>
          </a:p>
          <a:p>
            <a:r>
              <a:rPr lang="en-US" altLang="zh-CN" b="1" dirty="0" smtClean="0">
                <a:solidFill>
                  <a:srgbClr val="00B050"/>
                </a:solidFill>
              </a:rPr>
              <a:t>    </a:t>
            </a:r>
            <a:r>
              <a:rPr lang="zh-CN" altLang="en-US" b="1" dirty="0" smtClean="0"/>
              <a:t>这就是密钥发布问题，又称为密钥分配问题。</a:t>
            </a:r>
            <a:endParaRPr lang="en-US" altLang="zh-CN" b="1" dirty="0" smtClean="0"/>
          </a:p>
        </p:txBody>
      </p:sp>
      <p:sp>
        <p:nvSpPr>
          <p:cNvPr id="5" name="矩形 4"/>
          <p:cNvSpPr/>
          <p:nvPr/>
        </p:nvSpPr>
        <p:spPr>
          <a:xfrm>
            <a:off x="611560" y="1259468"/>
            <a:ext cx="5194051" cy="369332"/>
          </a:xfrm>
          <a:prstGeom prst="rect">
            <a:avLst/>
          </a:prstGeom>
        </p:spPr>
        <p:txBody>
          <a:bodyPr wrap="none">
            <a:spAutoFit/>
          </a:bodyPr>
          <a:lstStyle/>
          <a:p>
            <a:r>
              <a:rPr lang="zh-CN" altLang="en-US" b="1" dirty="0" smtClean="0">
                <a:solidFill>
                  <a:srgbClr val="00B050"/>
                </a:solidFill>
              </a:rPr>
              <a:t>问题</a:t>
            </a:r>
            <a:r>
              <a:rPr lang="en-US" altLang="zh-CN" b="1" dirty="0" smtClean="0">
                <a:solidFill>
                  <a:srgbClr val="00B050"/>
                </a:solidFill>
              </a:rPr>
              <a:t>3</a:t>
            </a:r>
            <a:r>
              <a:rPr lang="zh-CN" altLang="en-US" b="1" dirty="0" smtClean="0">
                <a:solidFill>
                  <a:srgbClr val="00B050"/>
                </a:solidFill>
              </a:rPr>
              <a:t>：加解密算法及其对称密钥需要每轮更新？</a:t>
            </a:r>
            <a:endParaRPr lang="en-US" altLang="zh-CN" b="1" dirty="0" smtClean="0">
              <a:solidFill>
                <a:srgbClr val="00B050"/>
              </a:solidFill>
            </a:endParaRPr>
          </a:p>
        </p:txBody>
      </p:sp>
      <p:sp>
        <p:nvSpPr>
          <p:cNvPr id="6" name="矩形 5"/>
          <p:cNvSpPr/>
          <p:nvPr/>
        </p:nvSpPr>
        <p:spPr>
          <a:xfrm>
            <a:off x="611560" y="1599183"/>
            <a:ext cx="4729180" cy="369332"/>
          </a:xfrm>
          <a:prstGeom prst="rect">
            <a:avLst/>
          </a:prstGeom>
        </p:spPr>
        <p:txBody>
          <a:bodyPr wrap="none">
            <a:spAutoFit/>
          </a:bodyPr>
          <a:lstStyle/>
          <a:p>
            <a:r>
              <a:rPr lang="zh-CN" altLang="en-US" b="1" dirty="0" smtClean="0">
                <a:solidFill>
                  <a:srgbClr val="00B050"/>
                </a:solidFill>
              </a:rPr>
              <a:t>问题</a:t>
            </a:r>
            <a:r>
              <a:rPr lang="en-US" altLang="zh-CN" b="1" dirty="0" smtClean="0">
                <a:solidFill>
                  <a:srgbClr val="00B050"/>
                </a:solidFill>
              </a:rPr>
              <a:t>4</a:t>
            </a:r>
            <a:r>
              <a:rPr lang="zh-CN" altLang="en-US" b="1" dirty="0" smtClean="0">
                <a:solidFill>
                  <a:srgbClr val="00B050"/>
                </a:solidFill>
              </a:rPr>
              <a:t>：谁来管理加解密算法及其对称密钥？</a:t>
            </a:r>
            <a:endParaRPr lang="en-US" altLang="zh-CN" b="1" dirty="0" smtClean="0">
              <a:solidFill>
                <a:srgbClr val="00B050"/>
              </a:solidFill>
            </a:endParaRPr>
          </a:p>
        </p:txBody>
      </p:sp>
      <p:sp>
        <p:nvSpPr>
          <p:cNvPr id="7" name="矩形 6"/>
          <p:cNvSpPr/>
          <p:nvPr/>
        </p:nvSpPr>
        <p:spPr>
          <a:xfrm>
            <a:off x="641857" y="2103239"/>
            <a:ext cx="7242511" cy="1477328"/>
          </a:xfrm>
          <a:prstGeom prst="rect">
            <a:avLst/>
          </a:prstGeom>
        </p:spPr>
        <p:txBody>
          <a:bodyPr wrap="square">
            <a:spAutoFit/>
          </a:bodyPr>
          <a:lstStyle/>
          <a:p>
            <a:r>
              <a:rPr lang="zh-CN" altLang="en-US" b="1" dirty="0" smtClean="0">
                <a:solidFill>
                  <a:srgbClr val="00B050"/>
                </a:solidFill>
              </a:rPr>
              <a:t>问题</a:t>
            </a:r>
            <a:r>
              <a:rPr lang="en-US" altLang="zh-CN" b="1" dirty="0" smtClean="0">
                <a:solidFill>
                  <a:srgbClr val="00B050"/>
                </a:solidFill>
              </a:rPr>
              <a:t>5</a:t>
            </a:r>
            <a:r>
              <a:rPr lang="zh-CN" altLang="en-US" b="1" dirty="0" smtClean="0">
                <a:solidFill>
                  <a:srgbClr val="00B050"/>
                </a:solidFill>
              </a:rPr>
              <a:t>：密钥多长合适？</a:t>
            </a:r>
            <a:endParaRPr lang="en-US" altLang="zh-CN" b="1" dirty="0" smtClean="0">
              <a:solidFill>
                <a:srgbClr val="00B050"/>
              </a:solidFill>
            </a:endParaRPr>
          </a:p>
          <a:p>
            <a:r>
              <a:rPr lang="zh-CN" altLang="en-US" b="1" dirty="0" smtClean="0"/>
              <a:t>攻击者（解密者，密码分析员）可以获得一下信息：</a:t>
            </a:r>
            <a:endParaRPr lang="en-US" altLang="zh-CN" b="1" dirty="0" smtClean="0"/>
          </a:p>
          <a:p>
            <a:pPr>
              <a:buFont typeface="Wingdings" pitchFamily="2" charset="2"/>
              <a:buChar char="u"/>
            </a:pPr>
            <a:r>
              <a:rPr lang="zh-CN" altLang="en-US" b="1" dirty="0" smtClean="0"/>
              <a:t>加解密算法</a:t>
            </a:r>
            <a:r>
              <a:rPr lang="en-US" altLang="zh-CN" b="1" dirty="0" smtClean="0"/>
              <a:t>—</a:t>
            </a:r>
            <a:r>
              <a:rPr lang="zh-CN" altLang="en-US" b="1" dirty="0" smtClean="0"/>
              <a:t>公开的</a:t>
            </a:r>
            <a:endParaRPr lang="en-US" altLang="zh-CN" b="1" dirty="0" smtClean="0"/>
          </a:p>
          <a:p>
            <a:pPr>
              <a:buFont typeface="Wingdings" pitchFamily="2" charset="2"/>
              <a:buChar char="u"/>
            </a:pPr>
            <a:r>
              <a:rPr lang="zh-CN" altLang="en-US" b="1" dirty="0" smtClean="0"/>
              <a:t>密文</a:t>
            </a:r>
            <a:r>
              <a:rPr lang="en-US" altLang="zh-CN" b="1" dirty="0" smtClean="0"/>
              <a:t>—</a:t>
            </a:r>
            <a:r>
              <a:rPr lang="zh-CN" altLang="en-US" b="1" dirty="0" smtClean="0"/>
              <a:t>监听</a:t>
            </a:r>
            <a:endParaRPr lang="en-US" altLang="zh-CN" b="1" dirty="0" smtClean="0"/>
          </a:p>
          <a:p>
            <a:pPr>
              <a:buFont typeface="Wingdings" pitchFamily="2" charset="2"/>
              <a:buChar char="u"/>
            </a:pPr>
            <a:r>
              <a:rPr lang="zh-CN" altLang="en-US" b="1" dirty="0" smtClean="0"/>
              <a:t>关于密钥长度的知识（</a:t>
            </a:r>
            <a:r>
              <a:rPr lang="en-US" altLang="zh-CN" b="1" dirty="0" smtClean="0"/>
              <a:t>0-1000</a:t>
            </a:r>
            <a:r>
              <a:rPr lang="zh-CN" altLang="en-US" b="1" dirty="0" smtClean="0"/>
              <a:t>亿之间的值）</a:t>
            </a:r>
            <a:endParaRPr lang="en-US" altLang="zh-CN" b="1" dirty="0" smtClean="0"/>
          </a:p>
        </p:txBody>
      </p:sp>
      <p:pic>
        <p:nvPicPr>
          <p:cNvPr id="17410" name="Picture 2"/>
          <p:cNvPicPr>
            <a:picLocks noChangeAspect="1" noChangeArrowheads="1"/>
          </p:cNvPicPr>
          <p:nvPr/>
        </p:nvPicPr>
        <p:blipFill>
          <a:blip r:embed="rId2" cstate="print"/>
          <a:srcRect/>
          <a:stretch>
            <a:fillRect/>
          </a:stretch>
        </p:blipFill>
        <p:spPr bwMode="auto">
          <a:xfrm rot="-5400000">
            <a:off x="1914454" y="2643662"/>
            <a:ext cx="2794811" cy="4968553"/>
          </a:xfrm>
          <a:prstGeom prst="rect">
            <a:avLst/>
          </a:prstGeom>
          <a:noFill/>
          <a:ln w="9525">
            <a:noFill/>
            <a:miter lim="800000"/>
            <a:headEnd/>
            <a:tailEnd/>
          </a:ln>
        </p:spPr>
      </p:pic>
      <p:sp>
        <p:nvSpPr>
          <p:cNvPr id="9" name="矩形 8"/>
          <p:cNvSpPr/>
          <p:nvPr/>
        </p:nvSpPr>
        <p:spPr>
          <a:xfrm>
            <a:off x="3059832" y="188640"/>
            <a:ext cx="4464496" cy="461665"/>
          </a:xfrm>
          <a:prstGeom prst="rect">
            <a:avLst/>
          </a:prstGeom>
        </p:spPr>
        <p:txBody>
          <a:bodyPr wrap="square">
            <a:spAutoFit/>
          </a:bodyPr>
          <a:lstStyle/>
          <a:p>
            <a:r>
              <a:rPr lang="en-US" altLang="zh-CN" sz="2400" dirty="0" smtClean="0">
                <a:solidFill>
                  <a:srgbClr val="FF0000"/>
                </a:solidFill>
              </a:rPr>
              <a:t>15.3 </a:t>
            </a:r>
            <a:r>
              <a:rPr lang="zh-CN" altLang="en-US" sz="2400" dirty="0" smtClean="0">
                <a:solidFill>
                  <a:srgbClr val="FF0000"/>
                </a:solidFill>
              </a:rPr>
              <a:t>对称与非对称密钥（续）</a:t>
            </a:r>
            <a:endParaRPr lang="en-US" altLang="zh-CN" sz="2400" dirty="0" smtClean="0">
              <a:solidFill>
                <a:srgbClr val="FF0000"/>
              </a:solidFill>
            </a:endParaRPr>
          </a:p>
        </p:txBody>
      </p:sp>
      <p:sp>
        <p:nvSpPr>
          <p:cNvPr id="10" name="TextBox 9"/>
          <p:cNvSpPr txBox="1"/>
          <p:nvPr/>
        </p:nvSpPr>
        <p:spPr>
          <a:xfrm>
            <a:off x="6156176" y="3573016"/>
            <a:ext cx="2880320" cy="1477328"/>
          </a:xfrm>
          <a:prstGeom prst="rect">
            <a:avLst/>
          </a:prstGeom>
          <a:noFill/>
        </p:spPr>
        <p:txBody>
          <a:bodyPr wrap="square" rtlCol="0">
            <a:spAutoFit/>
          </a:bodyPr>
          <a:lstStyle/>
          <a:p>
            <a:r>
              <a:rPr lang="zh-CN" altLang="en-US" dirty="0" smtClean="0"/>
              <a:t>密钥长度</a:t>
            </a:r>
            <a:r>
              <a:rPr lang="en-US" altLang="zh-CN" dirty="0" smtClean="0"/>
              <a:t>=40</a:t>
            </a:r>
            <a:r>
              <a:rPr lang="zh-CN" altLang="en-US" dirty="0" smtClean="0"/>
              <a:t>、</a:t>
            </a:r>
            <a:r>
              <a:rPr lang="en-US" altLang="zh-CN" dirty="0" smtClean="0"/>
              <a:t>56</a:t>
            </a:r>
            <a:r>
              <a:rPr lang="zh-CN" altLang="en-US" dirty="0" smtClean="0"/>
              <a:t>、</a:t>
            </a:r>
            <a:r>
              <a:rPr lang="en-US" altLang="zh-CN" dirty="0" smtClean="0"/>
              <a:t>128bit</a:t>
            </a:r>
          </a:p>
          <a:p>
            <a:r>
              <a:rPr lang="zh-CN" altLang="en-US" dirty="0" smtClean="0"/>
              <a:t>如果密钥长度</a:t>
            </a:r>
            <a:r>
              <a:rPr lang="en-US" altLang="zh-CN" dirty="0" smtClean="0"/>
              <a:t>=56/128</a:t>
            </a:r>
            <a:r>
              <a:rPr lang="zh-CN" altLang="en-US" dirty="0" smtClean="0"/>
              <a:t>，以现有的计算机计算能力，需要</a:t>
            </a:r>
            <a:r>
              <a:rPr lang="en-US" altLang="zh-CN" dirty="0" smtClean="0"/>
              <a:t>1</a:t>
            </a:r>
            <a:r>
              <a:rPr lang="zh-CN" altLang="en-US" dirty="0" smtClean="0"/>
              <a:t>分钟</a:t>
            </a:r>
            <a:r>
              <a:rPr lang="en-US" altLang="zh-CN" dirty="0" smtClean="0"/>
              <a:t>/8x10</a:t>
            </a:r>
            <a:r>
              <a:rPr lang="en-US" altLang="zh-CN" baseline="30000" dirty="0" smtClean="0"/>
              <a:t>16</a:t>
            </a:r>
            <a:r>
              <a:rPr lang="zh-CN" altLang="en-US" dirty="0" smtClean="0"/>
              <a:t>年才能破译。</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US" altLang="zh-CN" smtClean="0"/>
              <a:t>Prof. Wu Yuanming</a:t>
            </a:r>
            <a:endParaRPr lang="en-US" altLang="zh-CN"/>
          </a:p>
        </p:txBody>
      </p:sp>
      <p:sp>
        <p:nvSpPr>
          <p:cNvPr id="3" name="灯片编号占位符 2"/>
          <p:cNvSpPr>
            <a:spLocks noGrp="1"/>
          </p:cNvSpPr>
          <p:nvPr>
            <p:ph type="sldNum" sz="quarter" idx="11"/>
          </p:nvPr>
        </p:nvSpPr>
        <p:spPr/>
        <p:txBody>
          <a:bodyPr/>
          <a:lstStyle/>
          <a:p>
            <a:pPr>
              <a:defRPr/>
            </a:pPr>
            <a:fld id="{6B7FF934-45ED-451E-AD08-64B80A43C753}" type="slidenum">
              <a:rPr lang="zh-CN" altLang="en-US" smtClean="0"/>
              <a:pPr>
                <a:defRPr/>
              </a:pPr>
              <a:t>9</a:t>
            </a:fld>
            <a:r>
              <a:rPr lang="en-US" altLang="zh-CN" dirty="0" smtClean="0"/>
              <a:t>/56</a:t>
            </a:r>
            <a:endParaRPr lang="en-US" altLang="zh-CN" dirty="0"/>
          </a:p>
        </p:txBody>
      </p:sp>
      <p:sp>
        <p:nvSpPr>
          <p:cNvPr id="4" name="TextBox 3"/>
          <p:cNvSpPr txBox="1"/>
          <p:nvPr/>
        </p:nvSpPr>
        <p:spPr>
          <a:xfrm>
            <a:off x="611560" y="724634"/>
            <a:ext cx="7488832" cy="400110"/>
          </a:xfrm>
          <a:prstGeom prst="rect">
            <a:avLst/>
          </a:prstGeom>
          <a:noFill/>
        </p:spPr>
        <p:txBody>
          <a:bodyPr wrap="square" rtlCol="0">
            <a:spAutoFit/>
          </a:bodyPr>
          <a:lstStyle/>
          <a:p>
            <a:r>
              <a:rPr lang="en-US" altLang="zh-CN" sz="2000" dirty="0" smtClean="0">
                <a:solidFill>
                  <a:srgbClr val="0000CC"/>
                </a:solidFill>
              </a:rPr>
              <a:t>2</a:t>
            </a:r>
            <a:r>
              <a:rPr lang="zh-CN" altLang="en-US" sz="2000" dirty="0" smtClean="0">
                <a:solidFill>
                  <a:srgbClr val="0000CC"/>
                </a:solidFill>
              </a:rPr>
              <a:t>、</a:t>
            </a:r>
            <a:r>
              <a:rPr lang="en-US" altLang="zh-CN" sz="2000" dirty="0" err="1" smtClean="0">
                <a:solidFill>
                  <a:srgbClr val="0000CC"/>
                </a:solidFill>
              </a:rPr>
              <a:t>Diffie</a:t>
            </a:r>
            <a:r>
              <a:rPr lang="en-US" altLang="zh-CN" sz="2000" dirty="0" smtClean="0">
                <a:solidFill>
                  <a:srgbClr val="0000CC"/>
                </a:solidFill>
              </a:rPr>
              <a:t>-Hellman</a:t>
            </a:r>
            <a:r>
              <a:rPr lang="zh-CN" altLang="en-US" sz="2000" dirty="0" smtClean="0">
                <a:solidFill>
                  <a:srgbClr val="0000CC"/>
                </a:solidFill>
              </a:rPr>
              <a:t>密钥交换协议</a:t>
            </a:r>
            <a:r>
              <a:rPr lang="en-US" altLang="zh-CN" sz="2000" dirty="0" smtClean="0">
                <a:solidFill>
                  <a:srgbClr val="0000CC"/>
                </a:solidFill>
              </a:rPr>
              <a:t>/</a:t>
            </a:r>
            <a:r>
              <a:rPr lang="zh-CN" altLang="en-US" sz="2000" dirty="0" smtClean="0">
                <a:solidFill>
                  <a:srgbClr val="0000CC"/>
                </a:solidFill>
              </a:rPr>
              <a:t>算法</a:t>
            </a:r>
            <a:endParaRPr lang="zh-CN" altLang="en-US" sz="2000" dirty="0">
              <a:solidFill>
                <a:srgbClr val="0000CC"/>
              </a:solidFill>
            </a:endParaRPr>
          </a:p>
        </p:txBody>
      </p:sp>
      <p:sp>
        <p:nvSpPr>
          <p:cNvPr id="5" name="TextBox 4"/>
          <p:cNvSpPr txBox="1"/>
          <p:nvPr/>
        </p:nvSpPr>
        <p:spPr>
          <a:xfrm>
            <a:off x="827584" y="1268760"/>
            <a:ext cx="7200800" cy="923330"/>
          </a:xfrm>
          <a:prstGeom prst="rect">
            <a:avLst/>
          </a:prstGeom>
          <a:noFill/>
        </p:spPr>
        <p:txBody>
          <a:bodyPr wrap="square" rtlCol="0">
            <a:spAutoFit/>
          </a:bodyPr>
          <a:lstStyle/>
          <a:p>
            <a:r>
              <a:rPr lang="zh-CN" altLang="en-US" dirty="0" smtClean="0">
                <a:solidFill>
                  <a:srgbClr val="0000CC"/>
                </a:solidFill>
              </a:rPr>
              <a:t>●简介</a:t>
            </a:r>
            <a:endParaRPr lang="en-US" altLang="zh-CN" dirty="0" smtClean="0">
              <a:solidFill>
                <a:srgbClr val="0000CC"/>
              </a:solidFill>
            </a:endParaRPr>
          </a:p>
          <a:p>
            <a:r>
              <a:rPr lang="en-US" altLang="zh-CN" dirty="0" smtClean="0"/>
              <a:t>Whitefield </a:t>
            </a:r>
            <a:r>
              <a:rPr lang="en-US" altLang="zh-CN" dirty="0" err="1" smtClean="0"/>
              <a:t>Diffie</a:t>
            </a:r>
            <a:r>
              <a:rPr lang="en-US" altLang="zh-CN" dirty="0" smtClean="0"/>
              <a:t> </a:t>
            </a:r>
            <a:r>
              <a:rPr lang="zh-CN" altLang="en-US" dirty="0" smtClean="0"/>
              <a:t>与</a:t>
            </a:r>
            <a:r>
              <a:rPr lang="en-US" altLang="zh-CN" dirty="0" smtClean="0"/>
              <a:t>Martin Hellman </a:t>
            </a:r>
            <a:r>
              <a:rPr lang="zh-CN" altLang="en-US" dirty="0" smtClean="0"/>
              <a:t>于</a:t>
            </a:r>
            <a:r>
              <a:rPr lang="en-US" altLang="zh-CN" dirty="0" smtClean="0"/>
              <a:t>1976</a:t>
            </a:r>
            <a:r>
              <a:rPr lang="zh-CN" altLang="en-US" dirty="0" smtClean="0"/>
              <a:t>年提出的密钥交换协议（</a:t>
            </a:r>
            <a:r>
              <a:rPr lang="en-US" altLang="zh-CN" dirty="0" err="1" smtClean="0"/>
              <a:t>Diffie</a:t>
            </a:r>
            <a:r>
              <a:rPr lang="en-US" altLang="zh-CN" dirty="0" smtClean="0"/>
              <a:t>-Hellman Key Exchange/Agreement Algorithm</a:t>
            </a:r>
            <a:r>
              <a:rPr lang="zh-CN" altLang="en-US" dirty="0" smtClean="0"/>
              <a:t>）</a:t>
            </a:r>
            <a:endParaRPr lang="zh-CN" altLang="en-US" dirty="0"/>
          </a:p>
        </p:txBody>
      </p:sp>
      <p:sp>
        <p:nvSpPr>
          <p:cNvPr id="6" name="TextBox 5"/>
          <p:cNvSpPr txBox="1"/>
          <p:nvPr/>
        </p:nvSpPr>
        <p:spPr>
          <a:xfrm>
            <a:off x="827584" y="2341329"/>
            <a:ext cx="7200800" cy="3508653"/>
          </a:xfrm>
          <a:prstGeom prst="rect">
            <a:avLst/>
          </a:prstGeom>
          <a:noFill/>
        </p:spPr>
        <p:txBody>
          <a:bodyPr wrap="square" rtlCol="0">
            <a:spAutoFit/>
          </a:bodyPr>
          <a:lstStyle/>
          <a:p>
            <a:r>
              <a:rPr lang="zh-CN" altLang="en-US" dirty="0" smtClean="0">
                <a:solidFill>
                  <a:srgbClr val="0000CC"/>
                </a:solidFill>
              </a:rPr>
              <a:t>●算法描述</a:t>
            </a:r>
            <a:endParaRPr lang="en-US" altLang="zh-CN" dirty="0" smtClean="0">
              <a:solidFill>
                <a:srgbClr val="0000CC"/>
              </a:solidFill>
            </a:endParaRPr>
          </a:p>
          <a:p>
            <a:r>
              <a:rPr lang="en-US" altLang="zh-CN" dirty="0" smtClean="0"/>
              <a:t>Alice</a:t>
            </a:r>
            <a:r>
              <a:rPr lang="zh-CN" altLang="en-US" dirty="0" smtClean="0"/>
              <a:t>与</a:t>
            </a:r>
            <a:r>
              <a:rPr lang="en-US" altLang="zh-CN" dirty="0" smtClean="0"/>
              <a:t>Bob</a:t>
            </a:r>
            <a:r>
              <a:rPr lang="zh-CN" altLang="en-US" dirty="0" smtClean="0"/>
              <a:t>交换密钥</a:t>
            </a:r>
            <a:endParaRPr lang="en-US" altLang="zh-CN" dirty="0" smtClean="0"/>
          </a:p>
          <a:p>
            <a:r>
              <a:rPr lang="zh-CN" altLang="en-US" dirty="0" smtClean="0"/>
              <a:t>（</a:t>
            </a:r>
            <a:r>
              <a:rPr lang="en-US" altLang="zh-CN" dirty="0" smtClean="0"/>
              <a:t>1</a:t>
            </a:r>
            <a:r>
              <a:rPr lang="zh-CN" altLang="en-US" dirty="0" smtClean="0"/>
              <a:t>）</a:t>
            </a:r>
            <a:r>
              <a:rPr lang="en-US" altLang="zh-CN" dirty="0" smtClean="0"/>
              <a:t>Alice</a:t>
            </a:r>
            <a:r>
              <a:rPr lang="zh-CN" altLang="en-US" dirty="0" smtClean="0"/>
              <a:t>与</a:t>
            </a:r>
            <a:r>
              <a:rPr lang="en-US" altLang="zh-CN" dirty="0" smtClean="0"/>
              <a:t>Bob</a:t>
            </a:r>
            <a:r>
              <a:rPr lang="zh-CN" altLang="en-US" dirty="0" smtClean="0"/>
              <a:t>共同确定两个大素数</a:t>
            </a:r>
            <a:r>
              <a:rPr lang="en-US" altLang="zh-CN" dirty="0" smtClean="0"/>
              <a:t>n</a:t>
            </a:r>
            <a:r>
              <a:rPr lang="zh-CN" altLang="en-US" dirty="0" smtClean="0"/>
              <a:t>和</a:t>
            </a:r>
            <a:r>
              <a:rPr lang="en-US" altLang="zh-CN" dirty="0" smtClean="0"/>
              <a:t>g</a:t>
            </a:r>
            <a:r>
              <a:rPr lang="zh-CN" altLang="en-US" dirty="0" smtClean="0"/>
              <a:t>。这两个整数不需要保密，他们可以通过不安全信道确定这两个数。如</a:t>
            </a:r>
            <a:r>
              <a:rPr lang="en-US" altLang="zh-CN" dirty="0" smtClean="0"/>
              <a:t>n=11, g=7</a:t>
            </a:r>
          </a:p>
          <a:p>
            <a:r>
              <a:rPr lang="zh-CN" altLang="en-US" dirty="0" smtClean="0"/>
              <a:t>（</a:t>
            </a:r>
            <a:r>
              <a:rPr lang="en-US" altLang="zh-CN" dirty="0" smtClean="0"/>
              <a:t>2</a:t>
            </a:r>
            <a:r>
              <a:rPr lang="zh-CN" altLang="en-US" dirty="0" smtClean="0"/>
              <a:t>）</a:t>
            </a:r>
            <a:r>
              <a:rPr lang="en-US" altLang="zh-CN" dirty="0" smtClean="0"/>
              <a:t>Alice</a:t>
            </a:r>
            <a:r>
              <a:rPr lang="zh-CN" altLang="en-US" dirty="0" smtClean="0"/>
              <a:t>选择另一个大随机数</a:t>
            </a:r>
            <a:r>
              <a:rPr lang="en-US" altLang="zh-CN" dirty="0" smtClean="0"/>
              <a:t>x</a:t>
            </a:r>
            <a:r>
              <a:rPr lang="zh-CN" altLang="en-US" dirty="0" smtClean="0"/>
              <a:t>，计算</a:t>
            </a:r>
            <a:r>
              <a:rPr lang="en-US" altLang="zh-CN" dirty="0" smtClean="0"/>
              <a:t>A=</a:t>
            </a:r>
            <a:r>
              <a:rPr lang="en-US" altLang="zh-CN" dirty="0" err="1" smtClean="0"/>
              <a:t>g</a:t>
            </a:r>
            <a:r>
              <a:rPr lang="en-US" altLang="zh-CN" baseline="30000" dirty="0" err="1" smtClean="0"/>
              <a:t>x</a:t>
            </a:r>
            <a:r>
              <a:rPr lang="en-US" altLang="zh-CN" dirty="0" smtClean="0"/>
              <a:t> mod n</a:t>
            </a:r>
            <a:r>
              <a:rPr lang="zh-CN" altLang="en-US" dirty="0" smtClean="0"/>
              <a:t>。如</a:t>
            </a:r>
            <a:r>
              <a:rPr lang="en-US" altLang="zh-CN" dirty="0" smtClean="0"/>
              <a:t>x=3</a:t>
            </a:r>
            <a:r>
              <a:rPr lang="zh-CN" altLang="en-US" dirty="0" smtClean="0"/>
              <a:t>，则</a:t>
            </a:r>
            <a:r>
              <a:rPr lang="en-US" altLang="zh-CN" dirty="0" smtClean="0"/>
              <a:t>A=2</a:t>
            </a:r>
          </a:p>
          <a:p>
            <a:r>
              <a:rPr lang="zh-CN" altLang="en-US" dirty="0" smtClean="0"/>
              <a:t>（</a:t>
            </a:r>
            <a:r>
              <a:rPr lang="en-US" altLang="zh-CN" dirty="0" smtClean="0"/>
              <a:t>3</a:t>
            </a:r>
            <a:r>
              <a:rPr lang="zh-CN" altLang="en-US" dirty="0" smtClean="0"/>
              <a:t>）</a:t>
            </a:r>
            <a:r>
              <a:rPr lang="en-US" altLang="zh-CN" dirty="0" smtClean="0"/>
              <a:t>Alice</a:t>
            </a:r>
            <a:r>
              <a:rPr lang="zh-CN" altLang="en-US" dirty="0" smtClean="0"/>
              <a:t>将</a:t>
            </a:r>
            <a:r>
              <a:rPr lang="en-US" altLang="zh-CN" dirty="0" smtClean="0"/>
              <a:t>A</a:t>
            </a:r>
            <a:r>
              <a:rPr lang="zh-CN" altLang="en-US" dirty="0" smtClean="0"/>
              <a:t>发给</a:t>
            </a:r>
            <a:r>
              <a:rPr lang="en-US" altLang="zh-CN" dirty="0" smtClean="0"/>
              <a:t>Bob</a:t>
            </a:r>
          </a:p>
          <a:p>
            <a:r>
              <a:rPr lang="zh-CN" altLang="en-US" dirty="0" smtClean="0"/>
              <a:t>（</a:t>
            </a:r>
            <a:r>
              <a:rPr lang="en-US" altLang="zh-CN" dirty="0" smtClean="0"/>
              <a:t>4</a:t>
            </a:r>
            <a:r>
              <a:rPr lang="zh-CN" altLang="en-US" dirty="0" smtClean="0"/>
              <a:t>）</a:t>
            </a:r>
            <a:r>
              <a:rPr lang="en-US" altLang="zh-CN" dirty="0" smtClean="0"/>
              <a:t>Bob</a:t>
            </a:r>
            <a:r>
              <a:rPr lang="zh-CN" altLang="en-US" dirty="0" smtClean="0"/>
              <a:t>选择另一个大随机数</a:t>
            </a:r>
            <a:r>
              <a:rPr lang="en-US" altLang="zh-CN" dirty="0" smtClean="0"/>
              <a:t>y</a:t>
            </a:r>
            <a:r>
              <a:rPr lang="zh-CN" altLang="en-US" dirty="0" smtClean="0"/>
              <a:t>，计算</a:t>
            </a:r>
            <a:r>
              <a:rPr lang="en-US" altLang="zh-CN" dirty="0" smtClean="0"/>
              <a:t>B=</a:t>
            </a:r>
            <a:r>
              <a:rPr lang="en-US" altLang="zh-CN" dirty="0" err="1" smtClean="0"/>
              <a:t>g</a:t>
            </a:r>
            <a:r>
              <a:rPr lang="en-US" altLang="zh-CN" baseline="30000" dirty="0" err="1" smtClean="0"/>
              <a:t>y</a:t>
            </a:r>
            <a:r>
              <a:rPr lang="en-US" altLang="zh-CN" dirty="0" smtClean="0"/>
              <a:t> mod n</a:t>
            </a:r>
            <a:r>
              <a:rPr lang="zh-CN" altLang="en-US" dirty="0" smtClean="0"/>
              <a:t>。如</a:t>
            </a:r>
            <a:r>
              <a:rPr lang="en-US" altLang="zh-CN" dirty="0" smtClean="0"/>
              <a:t>y=6</a:t>
            </a:r>
            <a:r>
              <a:rPr lang="zh-CN" altLang="en-US" dirty="0" smtClean="0"/>
              <a:t>，则</a:t>
            </a:r>
            <a:r>
              <a:rPr lang="en-US" altLang="zh-CN" dirty="0" smtClean="0"/>
              <a:t>B=4</a:t>
            </a:r>
          </a:p>
          <a:p>
            <a:r>
              <a:rPr lang="zh-CN" altLang="en-US" dirty="0" smtClean="0"/>
              <a:t>（</a:t>
            </a:r>
            <a:r>
              <a:rPr lang="en-US" altLang="zh-CN" dirty="0" smtClean="0"/>
              <a:t>5</a:t>
            </a:r>
            <a:r>
              <a:rPr lang="zh-CN" altLang="en-US" dirty="0" smtClean="0"/>
              <a:t>）</a:t>
            </a:r>
            <a:r>
              <a:rPr lang="en-US" altLang="zh-CN" dirty="0" smtClean="0"/>
              <a:t>Bob</a:t>
            </a:r>
            <a:r>
              <a:rPr lang="zh-CN" altLang="en-US" dirty="0" smtClean="0"/>
              <a:t>将</a:t>
            </a:r>
            <a:r>
              <a:rPr lang="en-US" altLang="zh-CN" dirty="0" smtClean="0"/>
              <a:t>B</a:t>
            </a:r>
            <a:r>
              <a:rPr lang="zh-CN" altLang="en-US" dirty="0" smtClean="0"/>
              <a:t>发给</a:t>
            </a:r>
            <a:r>
              <a:rPr lang="en-US" altLang="zh-CN" dirty="0" smtClean="0"/>
              <a:t>Alice</a:t>
            </a:r>
          </a:p>
          <a:p>
            <a:r>
              <a:rPr lang="zh-CN" altLang="en-US" dirty="0" smtClean="0"/>
              <a:t>（</a:t>
            </a:r>
            <a:r>
              <a:rPr lang="en-US" altLang="zh-CN" dirty="0" smtClean="0"/>
              <a:t>6</a:t>
            </a:r>
            <a:r>
              <a:rPr lang="zh-CN" altLang="en-US" dirty="0" smtClean="0"/>
              <a:t>）</a:t>
            </a:r>
            <a:r>
              <a:rPr lang="en-US" altLang="zh-CN" dirty="0" smtClean="0"/>
              <a:t>Alice</a:t>
            </a:r>
            <a:r>
              <a:rPr lang="zh-CN" altLang="en-US" dirty="0" smtClean="0"/>
              <a:t>计算密钥</a:t>
            </a:r>
            <a:r>
              <a:rPr lang="en-US" altLang="zh-CN" dirty="0" smtClean="0"/>
              <a:t>K1=</a:t>
            </a:r>
            <a:r>
              <a:rPr lang="en-US" altLang="zh-CN" dirty="0" err="1" smtClean="0"/>
              <a:t>B</a:t>
            </a:r>
            <a:r>
              <a:rPr lang="en-US" altLang="zh-CN" baseline="30000" dirty="0" err="1" smtClean="0"/>
              <a:t>x</a:t>
            </a:r>
            <a:r>
              <a:rPr lang="en-US" altLang="zh-CN" dirty="0" smtClean="0"/>
              <a:t> mod n</a:t>
            </a:r>
            <a:r>
              <a:rPr lang="zh-CN" altLang="en-US" dirty="0" smtClean="0"/>
              <a:t>。</a:t>
            </a:r>
            <a:r>
              <a:rPr lang="en-US" altLang="zh-CN" dirty="0" smtClean="0"/>
              <a:t>K1=9</a:t>
            </a:r>
          </a:p>
          <a:p>
            <a:r>
              <a:rPr lang="zh-CN" altLang="en-US" dirty="0" smtClean="0"/>
              <a:t>（</a:t>
            </a:r>
            <a:r>
              <a:rPr lang="en-US" altLang="zh-CN" dirty="0" smtClean="0"/>
              <a:t>7</a:t>
            </a:r>
            <a:r>
              <a:rPr lang="zh-CN" altLang="en-US" dirty="0" smtClean="0"/>
              <a:t>）</a:t>
            </a:r>
            <a:r>
              <a:rPr lang="en-US" altLang="zh-CN" dirty="0" smtClean="0"/>
              <a:t>Bob</a:t>
            </a:r>
            <a:r>
              <a:rPr lang="zh-CN" altLang="en-US" dirty="0" smtClean="0"/>
              <a:t>计算密钥</a:t>
            </a:r>
            <a:r>
              <a:rPr lang="en-US" altLang="zh-CN" dirty="0" smtClean="0"/>
              <a:t>K2=A</a:t>
            </a:r>
            <a:r>
              <a:rPr lang="en-US" altLang="zh-CN" baseline="30000" dirty="0" smtClean="0"/>
              <a:t>y</a:t>
            </a:r>
            <a:r>
              <a:rPr lang="en-US" altLang="zh-CN" dirty="0" smtClean="0"/>
              <a:t> mod n</a:t>
            </a:r>
            <a:r>
              <a:rPr lang="zh-CN" altLang="en-US" dirty="0" smtClean="0"/>
              <a:t>。</a:t>
            </a:r>
            <a:r>
              <a:rPr lang="en-US" altLang="zh-CN" dirty="0" smtClean="0"/>
              <a:t>K2=9</a:t>
            </a:r>
          </a:p>
          <a:p>
            <a:endParaRPr lang="en-US" altLang="zh-CN" dirty="0" smtClean="0"/>
          </a:p>
          <a:p>
            <a:r>
              <a:rPr lang="zh-CN" altLang="en-US" dirty="0" smtClean="0"/>
              <a:t>同学们验证一下：</a:t>
            </a:r>
            <a:r>
              <a:rPr lang="en-US" altLang="zh-CN" dirty="0" smtClean="0"/>
              <a:t>K1=K2</a:t>
            </a:r>
            <a:r>
              <a:rPr lang="zh-CN" altLang="en-US" dirty="0" smtClean="0"/>
              <a:t>？</a:t>
            </a:r>
            <a:r>
              <a:rPr lang="en-US" altLang="zh-CN" dirty="0" smtClean="0">
                <a:solidFill>
                  <a:schemeClr val="accent2"/>
                </a:solidFill>
              </a:rPr>
              <a:t>Yes</a:t>
            </a:r>
            <a:r>
              <a:rPr lang="zh-CN" altLang="en-US" dirty="0" smtClean="0">
                <a:solidFill>
                  <a:schemeClr val="accent2"/>
                </a:solidFill>
              </a:rPr>
              <a:t>，对称密钥！</a:t>
            </a:r>
            <a:endParaRPr lang="zh-CN" altLang="en-US" dirty="0">
              <a:solidFill>
                <a:schemeClr val="accent2"/>
              </a:solidFill>
            </a:endParaRPr>
          </a:p>
        </p:txBody>
      </p:sp>
      <p:sp>
        <p:nvSpPr>
          <p:cNvPr id="7" name="矩形 6"/>
          <p:cNvSpPr/>
          <p:nvPr/>
        </p:nvSpPr>
        <p:spPr>
          <a:xfrm>
            <a:off x="2915816" y="260648"/>
            <a:ext cx="4248472" cy="461665"/>
          </a:xfrm>
          <a:prstGeom prst="rect">
            <a:avLst/>
          </a:prstGeom>
        </p:spPr>
        <p:txBody>
          <a:bodyPr wrap="square">
            <a:spAutoFit/>
          </a:bodyPr>
          <a:lstStyle/>
          <a:p>
            <a:r>
              <a:rPr lang="en-US" altLang="zh-CN" sz="2400" dirty="0" smtClean="0">
                <a:solidFill>
                  <a:srgbClr val="FF0000"/>
                </a:solidFill>
              </a:rPr>
              <a:t>15.3 </a:t>
            </a:r>
            <a:r>
              <a:rPr lang="zh-CN" altLang="en-US" sz="2400" dirty="0" smtClean="0">
                <a:solidFill>
                  <a:srgbClr val="FF0000"/>
                </a:solidFill>
              </a:rPr>
              <a:t>对称与非对称密钥</a:t>
            </a:r>
            <a:endParaRPr lang="en-US" altLang="zh-CN" sz="2400" dirty="0" smtClean="0">
              <a:solidFill>
                <a:srgbClr val="FF0000"/>
              </a:solidFill>
            </a:endParaRPr>
          </a:p>
        </p:txBody>
      </p:sp>
    </p:spTree>
  </p:cSld>
  <p:clrMapOvr>
    <a:masterClrMapping/>
  </p:clrMapOvr>
</p:sld>
</file>

<file path=ppt/theme/theme1.xml><?xml version="1.0" encoding="utf-8"?>
<a:theme xmlns:a="http://schemas.openxmlformats.org/drawingml/2006/main" name="WSN">
  <a:themeElements>
    <a:clrScheme name="WSN 8">
      <a:dk1>
        <a:srgbClr val="000000"/>
      </a:dk1>
      <a:lt1>
        <a:srgbClr val="FFFFFF"/>
      </a:lt1>
      <a:dk2>
        <a:srgbClr val="A50021"/>
      </a:dk2>
      <a:lt2>
        <a:srgbClr val="DDDDDD"/>
      </a:lt2>
      <a:accent1>
        <a:srgbClr val="FFCC99"/>
      </a:accent1>
      <a:accent2>
        <a:srgbClr val="FF0000"/>
      </a:accent2>
      <a:accent3>
        <a:srgbClr val="FFFFFF"/>
      </a:accent3>
      <a:accent4>
        <a:srgbClr val="000000"/>
      </a:accent4>
      <a:accent5>
        <a:srgbClr val="FFE2CA"/>
      </a:accent5>
      <a:accent6>
        <a:srgbClr val="E70000"/>
      </a:accent6>
      <a:hlink>
        <a:srgbClr val="0000FF"/>
      </a:hlink>
      <a:folHlink>
        <a:srgbClr val="009900"/>
      </a:folHlink>
    </a:clrScheme>
    <a:fontScheme name="WSN">
      <a:majorFont>
        <a:latin typeface="华文新魏"/>
        <a:ea typeface="华文新魏"/>
        <a:cs typeface=""/>
      </a:majorFont>
      <a:minorFont>
        <a:latin typeface="Arial"/>
        <a:ea typeface="隶书"/>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Arial Narrow"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Arial Narrow" pitchFamily="34" charset="0"/>
            <a:ea typeface="宋体" pitchFamily="2" charset="-122"/>
          </a:defRPr>
        </a:defPPr>
      </a:lstStyle>
    </a:lnDef>
  </a:objectDefaults>
  <a:extraClrSchemeLst>
    <a:extraClrScheme>
      <a:clrScheme name="WSN 1">
        <a:dk1>
          <a:srgbClr val="000054"/>
        </a:dk1>
        <a:lt1>
          <a:srgbClr val="EAEAEA"/>
        </a:lt1>
        <a:dk2>
          <a:srgbClr val="00007A"/>
        </a:dk2>
        <a:lt2>
          <a:srgbClr val="EBD189"/>
        </a:lt2>
        <a:accent1>
          <a:srgbClr val="FCAB40"/>
        </a:accent1>
        <a:accent2>
          <a:srgbClr val="555BAD"/>
        </a:accent2>
        <a:accent3>
          <a:srgbClr val="AAAABE"/>
        </a:accent3>
        <a:accent4>
          <a:srgbClr val="C8C8C8"/>
        </a:accent4>
        <a:accent5>
          <a:srgbClr val="FDD2AF"/>
        </a:accent5>
        <a:accent6>
          <a:srgbClr val="4C529C"/>
        </a:accent6>
        <a:hlink>
          <a:srgbClr val="B97C01"/>
        </a:hlink>
        <a:folHlink>
          <a:srgbClr val="CCFF33"/>
        </a:folHlink>
      </a:clrScheme>
      <a:clrMap bg1="dk2" tx1="lt1" bg2="dk1" tx2="lt2" accent1="accent1" accent2="accent2" accent3="accent3" accent4="accent4" accent5="accent5" accent6="accent6" hlink="hlink" folHlink="folHlink"/>
    </a:extraClrScheme>
    <a:extraClrScheme>
      <a:clrScheme name="WSN 2">
        <a:dk1>
          <a:srgbClr val="000000"/>
        </a:dk1>
        <a:lt1>
          <a:srgbClr val="FFFFCC"/>
        </a:lt1>
        <a:dk2>
          <a:srgbClr val="993300"/>
        </a:dk2>
        <a:lt2>
          <a:srgbClr val="EDE1AF"/>
        </a:lt2>
        <a:accent1>
          <a:srgbClr val="CAC0E2"/>
        </a:accent1>
        <a:accent2>
          <a:srgbClr val="DFC977"/>
        </a:accent2>
        <a:accent3>
          <a:srgbClr val="FFFFE2"/>
        </a:accent3>
        <a:accent4>
          <a:srgbClr val="000000"/>
        </a:accent4>
        <a:accent5>
          <a:srgbClr val="E1DCEE"/>
        </a:accent5>
        <a:accent6>
          <a:srgbClr val="CAB66B"/>
        </a:accent6>
        <a:hlink>
          <a:srgbClr val="660033"/>
        </a:hlink>
        <a:folHlink>
          <a:srgbClr val="993366"/>
        </a:folHlink>
      </a:clrScheme>
      <a:clrMap bg1="lt1" tx1="dk1" bg2="lt2" tx2="dk2" accent1="accent1" accent2="accent2" accent3="accent3" accent4="accent4" accent5="accent5" accent6="accent6" hlink="hlink" folHlink="folHlink"/>
    </a:extraClrScheme>
    <a:extraClrScheme>
      <a:clrScheme name="WSN 3">
        <a:dk1>
          <a:srgbClr val="000000"/>
        </a:dk1>
        <a:lt1>
          <a:srgbClr val="FFFFFF"/>
        </a:lt1>
        <a:dk2>
          <a:srgbClr val="000000"/>
        </a:dk2>
        <a:lt2>
          <a:srgbClr val="EAEAEA"/>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WSN 4">
        <a:dk1>
          <a:srgbClr val="481800"/>
        </a:dk1>
        <a:lt1>
          <a:srgbClr val="EAEAEA"/>
        </a:lt1>
        <a:dk2>
          <a:srgbClr val="762700"/>
        </a:dk2>
        <a:lt2>
          <a:srgbClr val="EBD189"/>
        </a:lt2>
        <a:accent1>
          <a:srgbClr val="FCAB40"/>
        </a:accent1>
        <a:accent2>
          <a:srgbClr val="AD717F"/>
        </a:accent2>
        <a:accent3>
          <a:srgbClr val="BDACAA"/>
        </a:accent3>
        <a:accent4>
          <a:srgbClr val="C8C8C8"/>
        </a:accent4>
        <a:accent5>
          <a:srgbClr val="FDD2AF"/>
        </a:accent5>
        <a:accent6>
          <a:srgbClr val="9C6672"/>
        </a:accent6>
        <a:hlink>
          <a:srgbClr val="FFFF99"/>
        </a:hlink>
        <a:folHlink>
          <a:srgbClr val="CC9900"/>
        </a:folHlink>
      </a:clrScheme>
      <a:clrMap bg1="dk2" tx1="lt1" bg2="dk1" tx2="lt2" accent1="accent1" accent2="accent2" accent3="accent3" accent4="accent4" accent5="accent5" accent6="accent6" hlink="hlink" folHlink="folHlink"/>
    </a:extraClrScheme>
    <a:extraClrScheme>
      <a:clrScheme name="WSN 5">
        <a:dk1>
          <a:srgbClr val="330066"/>
        </a:dk1>
        <a:lt1>
          <a:srgbClr val="EAEAEA"/>
        </a:lt1>
        <a:dk2>
          <a:srgbClr val="4E009C"/>
        </a:dk2>
        <a:lt2>
          <a:srgbClr val="EBD189"/>
        </a:lt2>
        <a:accent1>
          <a:srgbClr val="FCAB40"/>
        </a:accent1>
        <a:accent2>
          <a:srgbClr val="8871BB"/>
        </a:accent2>
        <a:accent3>
          <a:srgbClr val="B2AACB"/>
        </a:accent3>
        <a:accent4>
          <a:srgbClr val="C8C8C8"/>
        </a:accent4>
        <a:accent5>
          <a:srgbClr val="FDD2AF"/>
        </a:accent5>
        <a:accent6>
          <a:srgbClr val="7B66A9"/>
        </a:accent6>
        <a:hlink>
          <a:srgbClr val="99CC00"/>
        </a:hlink>
        <a:folHlink>
          <a:srgbClr val="808000"/>
        </a:folHlink>
      </a:clrScheme>
      <a:clrMap bg1="dk2" tx1="lt1" bg2="dk1" tx2="lt2" accent1="accent1" accent2="accent2" accent3="accent3" accent4="accent4" accent5="accent5" accent6="accent6" hlink="hlink" folHlink="folHlink"/>
    </a:extraClrScheme>
    <a:extraClrScheme>
      <a:clrScheme name="WSN 6">
        <a:dk1>
          <a:srgbClr val="454425"/>
        </a:dk1>
        <a:lt1>
          <a:srgbClr val="EAEAEA"/>
        </a:lt1>
        <a:dk2>
          <a:srgbClr val="4D6A2A"/>
        </a:dk2>
        <a:lt2>
          <a:srgbClr val="EBD189"/>
        </a:lt2>
        <a:accent1>
          <a:srgbClr val="FCAB40"/>
        </a:accent1>
        <a:accent2>
          <a:srgbClr val="A59E79"/>
        </a:accent2>
        <a:accent3>
          <a:srgbClr val="B2B9AC"/>
        </a:accent3>
        <a:accent4>
          <a:srgbClr val="C8C8C8"/>
        </a:accent4>
        <a:accent5>
          <a:srgbClr val="FDD2AF"/>
        </a:accent5>
        <a:accent6>
          <a:srgbClr val="958F6D"/>
        </a:accent6>
        <a:hlink>
          <a:srgbClr val="FFCC00"/>
        </a:hlink>
        <a:folHlink>
          <a:srgbClr val="CCCC00"/>
        </a:folHlink>
      </a:clrScheme>
      <a:clrMap bg1="dk2" tx1="lt1" bg2="dk1" tx2="lt2" accent1="accent1" accent2="accent2" accent3="accent3" accent4="accent4" accent5="accent5" accent6="accent6" hlink="hlink" folHlink="folHlink"/>
    </a:extraClrScheme>
    <a:extraClrScheme>
      <a:clrScheme name="WSN 7">
        <a:dk1>
          <a:srgbClr val="3C2924"/>
        </a:dk1>
        <a:lt1>
          <a:srgbClr val="EAEAEA"/>
        </a:lt1>
        <a:dk2>
          <a:srgbClr val="0D0A46"/>
        </a:dk2>
        <a:lt2>
          <a:srgbClr val="EBD189"/>
        </a:lt2>
        <a:accent1>
          <a:srgbClr val="FCAB40"/>
        </a:accent1>
        <a:accent2>
          <a:srgbClr val="633D4E"/>
        </a:accent2>
        <a:accent3>
          <a:srgbClr val="AAAAB0"/>
        </a:accent3>
        <a:accent4>
          <a:srgbClr val="C8C8C8"/>
        </a:accent4>
        <a:accent5>
          <a:srgbClr val="FDD2AF"/>
        </a:accent5>
        <a:accent6>
          <a:srgbClr val="593646"/>
        </a:accent6>
        <a:hlink>
          <a:srgbClr val="FFCC66"/>
        </a:hlink>
        <a:folHlink>
          <a:srgbClr val="99CC00"/>
        </a:folHlink>
      </a:clrScheme>
      <a:clrMap bg1="dk2" tx1="lt1" bg2="dk1" tx2="lt2" accent1="accent1" accent2="accent2" accent3="accent3" accent4="accent4" accent5="accent5" accent6="accent6" hlink="hlink" folHlink="folHlink"/>
    </a:extraClrScheme>
    <a:extraClrScheme>
      <a:clrScheme name="WSN 8">
        <a:dk1>
          <a:srgbClr val="000000"/>
        </a:dk1>
        <a:lt1>
          <a:srgbClr val="FFFFFF"/>
        </a:lt1>
        <a:dk2>
          <a:srgbClr val="A50021"/>
        </a:dk2>
        <a:lt2>
          <a:srgbClr val="DDDDDD"/>
        </a:lt2>
        <a:accent1>
          <a:srgbClr val="FFCC99"/>
        </a:accent1>
        <a:accent2>
          <a:srgbClr val="FF0000"/>
        </a:accent2>
        <a:accent3>
          <a:srgbClr val="FFFFFF"/>
        </a:accent3>
        <a:accent4>
          <a:srgbClr val="000000"/>
        </a:accent4>
        <a:accent5>
          <a:srgbClr val="FFE2CA"/>
        </a:accent5>
        <a:accent6>
          <a:srgbClr val="E70000"/>
        </a:accent6>
        <a:hlink>
          <a:srgbClr val="00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2596</TotalTime>
  <Words>6985</Words>
  <Application>Microsoft Office PowerPoint</Application>
  <PresentationFormat>全屏显示(4:3)</PresentationFormat>
  <Paragraphs>653</Paragraphs>
  <Slides>41</Slides>
  <Notes>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41</vt:i4>
      </vt:variant>
    </vt:vector>
  </HeadingPairs>
  <TitlesOfParts>
    <vt:vector size="43" baseType="lpstr">
      <vt:lpstr>WSN</vt:lpstr>
      <vt:lpstr>Equation</vt:lpstr>
      <vt:lpstr>第15讲   WSN的安全技术</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THINKPAD</dc:creator>
  <cp:lastModifiedBy>吴援明</cp:lastModifiedBy>
  <cp:revision>84</cp:revision>
  <dcterms:created xsi:type="dcterms:W3CDTF">2017-12-31T14:07:58Z</dcterms:created>
  <dcterms:modified xsi:type="dcterms:W3CDTF">2018-04-27T08:58:20Z</dcterms:modified>
</cp:coreProperties>
</file>